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xlsx" ContentType="application/vnd.openxmlformats-officedocument.spreadsheetml.sheet"/>
  <Override PartName="/ppt/charts/chart3.xml" ContentType="application/vnd.openxmlformats-officedocument.drawingml.char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482" r:id="rId2"/>
    <p:sldId id="505" r:id="rId3"/>
    <p:sldId id="497" r:id="rId4"/>
    <p:sldId id="499" r:id="rId5"/>
    <p:sldId id="664" r:id="rId6"/>
    <p:sldId id="662" r:id="rId7"/>
    <p:sldId id="663" r:id="rId8"/>
    <p:sldId id="606" r:id="rId9"/>
    <p:sldId id="375" r:id="rId10"/>
    <p:sldId id="496" r:id="rId11"/>
    <p:sldId id="626" r:id="rId12"/>
    <p:sldId id="650" r:id="rId13"/>
    <p:sldId id="504" r:id="rId14"/>
    <p:sldId id="502" r:id="rId15"/>
    <p:sldId id="651" r:id="rId16"/>
    <p:sldId id="509" r:id="rId17"/>
    <p:sldId id="652" r:id="rId18"/>
    <p:sldId id="654" r:id="rId19"/>
    <p:sldId id="574" r:id="rId20"/>
    <p:sldId id="575" r:id="rId21"/>
    <p:sldId id="506" r:id="rId22"/>
    <p:sldId id="507" r:id="rId23"/>
    <p:sldId id="508" r:id="rId24"/>
    <p:sldId id="677" r:id="rId25"/>
    <p:sldId id="503" r:id="rId26"/>
    <p:sldId id="653" r:id="rId27"/>
    <p:sldId id="659" r:id="rId28"/>
    <p:sldId id="511" r:id="rId29"/>
    <p:sldId id="514" r:id="rId30"/>
    <p:sldId id="377" r:id="rId31"/>
    <p:sldId id="512" r:id="rId32"/>
    <p:sldId id="378" r:id="rId33"/>
    <p:sldId id="625" r:id="rId34"/>
    <p:sldId id="519" r:id="rId35"/>
    <p:sldId id="517" r:id="rId36"/>
    <p:sldId id="660" r:id="rId37"/>
    <p:sldId id="661" r:id="rId38"/>
    <p:sldId id="655" r:id="rId39"/>
    <p:sldId id="656" r:id="rId40"/>
    <p:sldId id="657" r:id="rId41"/>
    <p:sldId id="658" r:id="rId42"/>
    <p:sldId id="523" r:id="rId43"/>
    <p:sldId id="525" r:id="rId44"/>
    <p:sldId id="524" r:id="rId45"/>
    <p:sldId id="531" r:id="rId46"/>
    <p:sldId id="533" r:id="rId47"/>
    <p:sldId id="325" r:id="rId48"/>
    <p:sldId id="527" r:id="rId49"/>
    <p:sldId id="526" r:id="rId50"/>
    <p:sldId id="520" r:id="rId51"/>
    <p:sldId id="522" r:id="rId52"/>
    <p:sldId id="458" r:id="rId53"/>
    <p:sldId id="534" r:id="rId54"/>
    <p:sldId id="665" r:id="rId55"/>
    <p:sldId id="666" r:id="rId56"/>
    <p:sldId id="668" r:id="rId57"/>
    <p:sldId id="669" r:id="rId58"/>
    <p:sldId id="670" r:id="rId59"/>
    <p:sldId id="673" r:id="rId60"/>
    <p:sldId id="672" r:id="rId61"/>
    <p:sldId id="674" r:id="rId62"/>
    <p:sldId id="528" r:id="rId63"/>
    <p:sldId id="676" r:id="rId64"/>
    <p:sldId id="675" r:id="rId65"/>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7A0000"/>
    <a:srgbClr val="920000"/>
    <a:srgbClr val="260E0A"/>
    <a:srgbClr val="FF7575"/>
    <a:srgbClr val="FF4F4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20"/>
    <p:restoredTop sz="87312" autoAdjust="0"/>
  </p:normalViewPr>
  <p:slideViewPr>
    <p:cSldViewPr>
      <p:cViewPr>
        <p:scale>
          <a:sx n="73" d="100"/>
          <a:sy n="73" d="100"/>
        </p:scale>
        <p:origin x="-432" y="-12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_____Microsoft_Office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_____Microsoft_Office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_____Microsoft_Office_Excel3.xlsx"/></Relationships>
</file>

<file path=ppt/charts/chart1.xml><?xml version="1.0" encoding="utf-8"?>
<c:chartSpace xmlns:c="http://schemas.openxmlformats.org/drawingml/2006/chart" xmlns:a="http://schemas.openxmlformats.org/drawingml/2006/main" xmlns:r="http://schemas.openxmlformats.org/officeDocument/2006/relationships">
  <c:lang val="ru-RU"/>
  <c:chart>
    <c:autoTitleDeleted val="1"/>
    <c:plotArea>
      <c:layout>
        <c:manualLayout>
          <c:layoutTarget val="inner"/>
          <c:xMode val="edge"/>
          <c:yMode val="edge"/>
          <c:x val="0.13443426205897044"/>
          <c:y val="0.27588109056799598"/>
          <c:w val="0.80836613749622799"/>
          <c:h val="0.6050315787697288"/>
        </c:manualLayout>
      </c:layout>
      <c:lineChart>
        <c:grouping val="standard"/>
        <c:ser>
          <c:idx val="0"/>
          <c:order val="0"/>
          <c:tx>
            <c:strRef>
              <c:f>Лист1!$B$1</c:f>
              <c:strCache>
                <c:ptCount val="1"/>
                <c:pt idx="0">
                  <c:v>Инфильтрация воздуха  2-ух этажного здания при ν=1 м/с</c:v>
                </c:pt>
              </c:strCache>
            </c:strRef>
          </c:tx>
          <c:dLbls>
            <c:dLbl>
              <c:idx val="0"/>
              <c:layout>
                <c:manualLayout>
                  <c:x val="-7.9445627162548545E-3"/>
                  <c:y val="2.2325226873526255E-2"/>
                </c:manualLayout>
              </c:layout>
              <c:showVal val="1"/>
            </c:dLbl>
            <c:dLbl>
              <c:idx val="1"/>
              <c:layout>
                <c:manualLayout>
                  <c:x val="-7.9445627162548545E-3"/>
                  <c:y val="2.2325226873526255E-2"/>
                </c:manualLayout>
              </c:layout>
              <c:showVal val="1"/>
            </c:dLbl>
            <c:dLbl>
              <c:idx val="2"/>
              <c:layout>
                <c:manualLayout>
                  <c:x val="-6.3556501730038881E-3"/>
                  <c:y val="2.679027224823121E-2"/>
                </c:manualLayout>
              </c:layout>
              <c:showVal val="1"/>
            </c:dLbl>
            <c:dLbl>
              <c:idx val="3"/>
              <c:layout>
                <c:manualLayout>
                  <c:x val="-7.9445627162548545E-3"/>
                  <c:y val="2.2325226873526265E-2"/>
                </c:manualLayout>
              </c:layout>
              <c:showVal val="1"/>
            </c:dLbl>
            <c:dLbl>
              <c:idx val="4"/>
              <c:layout>
                <c:manualLayout>
                  <c:x val="-7.9445627162548545E-3"/>
                  <c:y val="2.679027224823121E-2"/>
                </c:manualLayout>
              </c:layout>
              <c:showVal val="1"/>
            </c:dLbl>
            <c:dLbl>
              <c:idx val="5"/>
              <c:layout>
                <c:manualLayout>
                  <c:x val="-6.3556501730039818E-3"/>
                  <c:y val="2.0092704186173725E-2"/>
                </c:manualLayout>
              </c:layout>
              <c:showVal val="1"/>
            </c:dLbl>
            <c:txPr>
              <a:bodyPr/>
              <a:lstStyle/>
              <a:p>
                <a:pPr algn="ctr">
                  <a:defRPr lang="ru-RU" sz="1500" b="0" i="0" u="none" strike="noStrike" kern="1200" baseline="0">
                    <a:solidFill>
                      <a:prstClr val="black"/>
                    </a:solidFill>
                    <a:latin typeface="Times New Roman" pitchFamily="18" charset="0"/>
                    <a:ea typeface="+mn-ea"/>
                    <a:cs typeface="+mn-cs"/>
                  </a:defRPr>
                </a:pPr>
                <a:endParaRPr lang="ru-RU"/>
              </a:p>
            </c:txPr>
            <c:showVal val="1"/>
          </c:dLbls>
          <c:cat>
            <c:numRef>
              <c:f>Лист1!$A$2:$A$7</c:f>
              <c:numCache>
                <c:formatCode>General</c:formatCode>
                <c:ptCount val="6"/>
                <c:pt idx="0">
                  <c:v>-10</c:v>
                </c:pt>
                <c:pt idx="1">
                  <c:v>-20</c:v>
                </c:pt>
                <c:pt idx="2">
                  <c:v>-30</c:v>
                </c:pt>
                <c:pt idx="3">
                  <c:v>-40</c:v>
                </c:pt>
                <c:pt idx="4">
                  <c:v>-50</c:v>
                </c:pt>
                <c:pt idx="5">
                  <c:v>-60</c:v>
                </c:pt>
              </c:numCache>
            </c:numRef>
          </c:cat>
          <c:val>
            <c:numRef>
              <c:f>Лист1!$B$2:$B$7</c:f>
              <c:numCache>
                <c:formatCode>General</c:formatCode>
                <c:ptCount val="6"/>
                <c:pt idx="0">
                  <c:v>17.001000000000001</c:v>
                </c:pt>
                <c:pt idx="1">
                  <c:v>23.713000000000001</c:v>
                </c:pt>
                <c:pt idx="2">
                  <c:v>30.972999999999889</c:v>
                </c:pt>
                <c:pt idx="3">
                  <c:v>38.856000000000002</c:v>
                </c:pt>
                <c:pt idx="4">
                  <c:v>47.447000000000003</c:v>
                </c:pt>
                <c:pt idx="5">
                  <c:v>56.843000000000004</c:v>
                </c:pt>
              </c:numCache>
            </c:numRef>
          </c:val>
        </c:ser>
        <c:ser>
          <c:idx val="1"/>
          <c:order val="1"/>
          <c:tx>
            <c:strRef>
              <c:f>Лист1!$C$1</c:f>
              <c:strCache>
                <c:ptCount val="1"/>
                <c:pt idx="0">
                  <c:v>Инфильтрация воздуха  2-ух этажного здания при ν=6 м/с2</c:v>
                </c:pt>
              </c:strCache>
            </c:strRef>
          </c:tx>
          <c:dLbls>
            <c:dLbl>
              <c:idx val="0"/>
              <c:layout>
                <c:manualLayout>
                  <c:x val="-7.1501064446292784E-2"/>
                  <c:y val="-3.3487840310289292E-2"/>
                </c:manualLayout>
              </c:layout>
              <c:showVal val="1"/>
            </c:dLbl>
            <c:dLbl>
              <c:idx val="1"/>
              <c:layout>
                <c:manualLayout>
                  <c:x val="-8.8979102422054104E-2"/>
                  <c:y val="-2.679027224823121E-2"/>
                </c:manualLayout>
              </c:layout>
              <c:showVal val="1"/>
            </c:dLbl>
            <c:dLbl>
              <c:idx val="2"/>
              <c:layout>
                <c:manualLayout>
                  <c:x val="-8.7390189878802232E-2"/>
                  <c:y val="-2.6790272248231252E-2"/>
                </c:manualLayout>
              </c:layout>
              <c:showVal val="1"/>
            </c:dLbl>
            <c:dLbl>
              <c:idx val="3"/>
              <c:layout>
                <c:manualLayout>
                  <c:x val="-8.7390189878802232E-2"/>
                  <c:y val="-3.3487840310289292E-2"/>
                </c:manualLayout>
              </c:layout>
              <c:showVal val="1"/>
            </c:dLbl>
            <c:dLbl>
              <c:idx val="4"/>
              <c:layout>
                <c:manualLayout>
                  <c:x val="-8.7390189878802232E-2"/>
                  <c:y val="-2.2325226873526262E-2"/>
                </c:manualLayout>
              </c:layout>
              <c:showVal val="1"/>
            </c:dLbl>
            <c:dLbl>
              <c:idx val="5"/>
              <c:layout>
                <c:manualLayout>
                  <c:x val="-7.9445627162548382E-2"/>
                  <c:y val="-2.9022794935583778E-2"/>
                </c:manualLayout>
              </c:layout>
              <c:showVal val="1"/>
            </c:dLbl>
            <c:txPr>
              <a:bodyPr/>
              <a:lstStyle/>
              <a:p>
                <a:pPr>
                  <a:defRPr sz="1500" baseline="0">
                    <a:latin typeface="Times New Roman" pitchFamily="18" charset="0"/>
                  </a:defRPr>
                </a:pPr>
                <a:endParaRPr lang="ru-RU"/>
              </a:p>
            </c:txPr>
            <c:showVal val="1"/>
          </c:dLbls>
          <c:cat>
            <c:numRef>
              <c:f>Лист1!$A$2:$A$7</c:f>
              <c:numCache>
                <c:formatCode>General</c:formatCode>
                <c:ptCount val="6"/>
                <c:pt idx="0">
                  <c:v>-10</c:v>
                </c:pt>
                <c:pt idx="1">
                  <c:v>-20</c:v>
                </c:pt>
                <c:pt idx="2">
                  <c:v>-30</c:v>
                </c:pt>
                <c:pt idx="3">
                  <c:v>-40</c:v>
                </c:pt>
                <c:pt idx="4">
                  <c:v>-50</c:v>
                </c:pt>
                <c:pt idx="5">
                  <c:v>-60</c:v>
                </c:pt>
              </c:numCache>
            </c:numRef>
          </c:cat>
          <c:val>
            <c:numRef>
              <c:f>Лист1!$C$2:$C$7</c:f>
              <c:numCache>
                <c:formatCode>General</c:formatCode>
                <c:ptCount val="6"/>
                <c:pt idx="0">
                  <c:v>27.678000000000001</c:v>
                </c:pt>
                <c:pt idx="1">
                  <c:v>35.369</c:v>
                </c:pt>
                <c:pt idx="2">
                  <c:v>43.693000000000012</c:v>
                </c:pt>
                <c:pt idx="3">
                  <c:v>52.731000000000002</c:v>
                </c:pt>
                <c:pt idx="4">
                  <c:v>62.579000000000001</c:v>
                </c:pt>
                <c:pt idx="5">
                  <c:v>73.35199999999999</c:v>
                </c:pt>
              </c:numCache>
            </c:numRef>
          </c:val>
        </c:ser>
        <c:dLbls/>
        <c:dropLines/>
        <c:marker val="1"/>
        <c:axId val="99519872"/>
        <c:axId val="50009600"/>
      </c:lineChart>
      <c:catAx>
        <c:axId val="99519872"/>
        <c:scaling>
          <c:orientation val="minMax"/>
        </c:scaling>
        <c:axPos val="b"/>
        <c:title>
          <c:tx>
            <c:rich>
              <a:bodyPr/>
              <a:lstStyle/>
              <a:p>
                <a:pPr>
                  <a:defRPr>
                    <a:latin typeface="Times New Roman" pitchFamily="18" charset="0"/>
                  </a:defRPr>
                </a:pPr>
                <a:r>
                  <a:rPr lang="en-US" baseline="0" dirty="0" smtClean="0">
                    <a:latin typeface="Times New Roman" pitchFamily="18" charset="0"/>
                  </a:rPr>
                  <a:t>t</a:t>
                </a:r>
                <a:r>
                  <a:rPr lang="ru-RU" baseline="-25000" dirty="0" err="1" smtClean="0">
                    <a:latin typeface="Times New Roman" pitchFamily="18" charset="0"/>
                  </a:rPr>
                  <a:t>н</a:t>
                </a:r>
                <a:r>
                  <a:rPr lang="ru-RU" baseline="0" dirty="0" smtClean="0">
                    <a:latin typeface="Times New Roman" pitchFamily="18" charset="0"/>
                  </a:rPr>
                  <a:t>, С°</a:t>
                </a:r>
                <a:endParaRPr lang="ru-RU" dirty="0">
                  <a:latin typeface="Times New Roman" pitchFamily="18" charset="0"/>
                </a:endParaRPr>
              </a:p>
            </c:rich>
          </c:tx>
          <c:layout>
            <c:manualLayout>
              <c:xMode val="edge"/>
              <c:yMode val="edge"/>
              <c:x val="0.90051818566704722"/>
              <c:y val="0.66958576332588204"/>
            </c:manualLayout>
          </c:layout>
        </c:title>
        <c:numFmt formatCode="General" sourceLinked="1"/>
        <c:majorTickMark val="none"/>
        <c:tickLblPos val="nextTo"/>
        <c:txPr>
          <a:bodyPr/>
          <a:lstStyle/>
          <a:p>
            <a:pPr>
              <a:defRPr baseline="0">
                <a:latin typeface="Times New Roman" pitchFamily="18" charset="0"/>
              </a:defRPr>
            </a:pPr>
            <a:endParaRPr lang="ru-RU"/>
          </a:p>
        </c:txPr>
        <c:crossAx val="50009600"/>
        <c:crosses val="autoZero"/>
        <c:auto val="1"/>
        <c:lblAlgn val="ctr"/>
        <c:lblOffset val="100"/>
      </c:catAx>
      <c:valAx>
        <c:axId val="50009600"/>
        <c:scaling>
          <c:orientation val="minMax"/>
        </c:scaling>
        <c:axPos val="l"/>
        <c:majorGridlines/>
        <c:title>
          <c:tx>
            <c:rich>
              <a:bodyPr/>
              <a:lstStyle/>
              <a:p>
                <a:pPr>
                  <a:defRPr baseline="0">
                    <a:latin typeface="Times New Roman" pitchFamily="18" charset="0"/>
                  </a:defRPr>
                </a:pPr>
                <a:r>
                  <a:rPr lang="el-GR" sz="1800" b="1" i="0" u="none" strike="noStrike" baseline="0" dirty="0" smtClean="0">
                    <a:latin typeface="Times New Roman" pitchFamily="18" charset="0"/>
                  </a:rPr>
                  <a:t>Δ</a:t>
                </a:r>
                <a:r>
                  <a:rPr lang="en-US" sz="1800" b="1" i="0" u="none" strike="noStrike" baseline="0" dirty="0" smtClean="0">
                    <a:latin typeface="Times New Roman" pitchFamily="18" charset="0"/>
                  </a:rPr>
                  <a:t>P</a:t>
                </a:r>
                <a:r>
                  <a:rPr lang="ru-RU" sz="1800" b="1" i="0" u="none" strike="noStrike" baseline="0" dirty="0" smtClean="0">
                    <a:latin typeface="Times New Roman" pitchFamily="18" charset="0"/>
                  </a:rPr>
                  <a:t>, Па</a:t>
                </a:r>
                <a:endParaRPr lang="ru-RU" baseline="0" dirty="0">
                  <a:latin typeface="Times New Roman" pitchFamily="18" charset="0"/>
                </a:endParaRPr>
              </a:p>
            </c:rich>
          </c:tx>
          <c:layout/>
        </c:title>
        <c:numFmt formatCode="General" sourceLinked="1"/>
        <c:minorTickMark val="out"/>
        <c:tickLblPos val="nextTo"/>
        <c:txPr>
          <a:bodyPr/>
          <a:lstStyle/>
          <a:p>
            <a:pPr>
              <a:defRPr baseline="0">
                <a:latin typeface="Times New Roman" pitchFamily="18" charset="0"/>
              </a:defRPr>
            </a:pPr>
            <a:endParaRPr lang="ru-RU"/>
          </a:p>
        </c:txPr>
        <c:crossAx val="99519872"/>
        <c:crosses val="autoZero"/>
        <c:crossBetween val="between"/>
        <c:minorUnit val="2"/>
      </c:valAx>
    </c:plotArea>
    <c:plotVisOnly val="1"/>
    <c:dispBlanksAs val="gap"/>
  </c:chart>
  <c:txPr>
    <a:bodyPr/>
    <a:lstStyle/>
    <a:p>
      <a:pPr>
        <a:defRPr sz="1800"/>
      </a:pPr>
      <a:endParaRPr lang="ru-RU"/>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ru-RU"/>
  <c:chart>
    <c:autoTitleDeleted val="1"/>
    <c:plotArea>
      <c:layout/>
      <c:barChart>
        <c:barDir val="col"/>
        <c:grouping val="clustered"/>
        <c:ser>
          <c:idx val="0"/>
          <c:order val="0"/>
          <c:tx>
            <c:strRef>
              <c:f>Лист1!$B$1</c:f>
              <c:strCache>
                <c:ptCount val="1"/>
                <c:pt idx="0">
                  <c:v>Ряд 1</c:v>
                </c:pt>
              </c:strCache>
            </c:strRef>
          </c:tx>
          <c:spPr>
            <a:solidFill>
              <a:srgbClr val="BBE0E3"/>
            </a:solidFill>
            <a:ln w="33760">
              <a:noFill/>
            </a:ln>
          </c:spPr>
          <c:dPt>
            <c:idx val="0"/>
            <c:spPr>
              <a:solidFill>
                <a:srgbClr val="FFC000"/>
              </a:solidFill>
              <a:ln w="33760">
                <a:noFill/>
              </a:ln>
            </c:spPr>
          </c:dPt>
          <c:dPt>
            <c:idx val="1"/>
            <c:spPr>
              <a:solidFill>
                <a:srgbClr val="00B0F0"/>
              </a:solidFill>
              <a:ln w="33760">
                <a:noFill/>
              </a:ln>
            </c:spPr>
          </c:dPt>
          <c:dPt>
            <c:idx val="2"/>
            <c:spPr>
              <a:solidFill>
                <a:srgbClr val="92D050"/>
              </a:solidFill>
              <a:ln w="33760">
                <a:noFill/>
              </a:ln>
            </c:spPr>
          </c:dPt>
          <c:dPt>
            <c:idx val="3"/>
            <c:spPr>
              <a:solidFill>
                <a:srgbClr val="FF0000"/>
              </a:solidFill>
              <a:ln w="33760">
                <a:noFill/>
              </a:ln>
            </c:spPr>
          </c:dPt>
          <c:cat>
            <c:strRef>
              <c:f>Лист1!$A$2:$A$5</c:f>
              <c:strCache>
                <c:ptCount val="4"/>
                <c:pt idx="0">
                  <c:v>Инфильтрация через стыки световых конструкций</c:v>
                </c:pt>
                <c:pt idx="1">
                  <c:v>Мостики холода в стыках стен</c:v>
                </c:pt>
                <c:pt idx="2">
                  <c:v>Мостики холода в стыках с перекрытиями</c:v>
                </c:pt>
                <c:pt idx="3">
                  <c:v>Неравномерный температурный перепад на поверхности стен</c:v>
                </c:pt>
              </c:strCache>
            </c:strRef>
          </c:cat>
          <c:val>
            <c:numRef>
              <c:f>Лист1!$B$2:$B$5</c:f>
              <c:numCache>
                <c:formatCode>General</c:formatCode>
                <c:ptCount val="4"/>
                <c:pt idx="0">
                  <c:v>15</c:v>
                </c:pt>
                <c:pt idx="1">
                  <c:v>15</c:v>
                </c:pt>
                <c:pt idx="2">
                  <c:v>25</c:v>
                </c:pt>
                <c:pt idx="3">
                  <c:v>45</c:v>
                </c:pt>
              </c:numCache>
            </c:numRef>
          </c:val>
        </c:ser>
        <c:dLbls/>
        <c:gapWidth val="219"/>
        <c:overlap val="-27"/>
        <c:axId val="123539840"/>
        <c:axId val="123541376"/>
      </c:barChart>
      <c:catAx>
        <c:axId val="123539840"/>
        <c:scaling>
          <c:orientation val="minMax"/>
        </c:scaling>
        <c:axPos val="b"/>
        <c:numFmt formatCode="General" sourceLinked="1"/>
        <c:majorTickMark val="none"/>
        <c:tickLblPos val="nextTo"/>
        <c:spPr>
          <a:noFill/>
          <a:ln w="10408" cap="flat" cmpd="sng" algn="ctr">
            <a:solidFill>
              <a:schemeClr val="tx1">
                <a:lumMod val="15000"/>
                <a:lumOff val="85000"/>
              </a:schemeClr>
            </a:solidFill>
            <a:round/>
          </a:ln>
          <a:effectLst/>
        </c:spPr>
        <c:txPr>
          <a:bodyPr rot="-60000000" vert="horz"/>
          <a:lstStyle/>
          <a:p>
            <a:pPr>
              <a:defRPr sz="2000" baseline="0"/>
            </a:pPr>
            <a:endParaRPr lang="ru-RU"/>
          </a:p>
        </c:txPr>
        <c:crossAx val="123541376"/>
        <c:crosses val="autoZero"/>
        <c:auto val="1"/>
        <c:lblAlgn val="ctr"/>
        <c:lblOffset val="100"/>
      </c:catAx>
      <c:valAx>
        <c:axId val="123541376"/>
        <c:scaling>
          <c:orientation val="minMax"/>
          <c:max val="50"/>
        </c:scaling>
        <c:axPos val="l"/>
        <c:majorGridlines>
          <c:spPr>
            <a:ln w="10408" cap="flat" cmpd="sng" algn="ctr">
              <a:solidFill>
                <a:schemeClr val="tx1">
                  <a:lumMod val="15000"/>
                  <a:lumOff val="85000"/>
                </a:schemeClr>
              </a:solidFill>
              <a:round/>
            </a:ln>
            <a:effectLst/>
          </c:spPr>
        </c:majorGridlines>
        <c:title>
          <c:tx>
            <c:rich>
              <a:bodyPr/>
              <a:lstStyle/>
              <a:p>
                <a:pPr>
                  <a:defRPr/>
                </a:pPr>
                <a:r>
                  <a:rPr lang="ru-RU"/>
                  <a:t>%.</a:t>
                </a:r>
              </a:p>
            </c:rich>
          </c:tx>
          <c:layout>
            <c:manualLayout>
              <c:xMode val="edge"/>
              <c:yMode val="edge"/>
              <c:x val="1.0937529760884392E-2"/>
              <c:y val="0.40706761348083031"/>
            </c:manualLayout>
          </c:layout>
          <c:spPr>
            <a:noFill/>
            <a:ln w="33760">
              <a:noFill/>
            </a:ln>
          </c:spPr>
        </c:title>
        <c:numFmt formatCode="General" sourceLinked="1"/>
        <c:majorTickMark val="none"/>
        <c:tickLblPos val="nextTo"/>
        <c:spPr>
          <a:ln w="8440">
            <a:noFill/>
          </a:ln>
        </c:spPr>
        <c:txPr>
          <a:bodyPr rot="-60000000" vert="horz"/>
          <a:lstStyle/>
          <a:p>
            <a:pPr>
              <a:defRPr/>
            </a:pPr>
            <a:endParaRPr lang="ru-RU"/>
          </a:p>
        </c:txPr>
        <c:crossAx val="123539840"/>
        <c:crosses val="autoZero"/>
        <c:crossBetween val="between"/>
        <c:majorUnit val="10"/>
      </c:valAx>
      <c:spPr>
        <a:noFill/>
        <a:ln w="33760">
          <a:noFill/>
        </a:ln>
      </c:spPr>
    </c:plotArea>
    <c:plotVisOnly val="1"/>
    <c:dispBlanksAs val="gap"/>
  </c:chart>
  <c:spPr>
    <a:noFill/>
    <a:ln>
      <a:noFill/>
    </a:ln>
  </c:spPr>
  <c:txPr>
    <a:bodyPr/>
    <a:lstStyle/>
    <a:p>
      <a:pPr>
        <a:defRPr sz="2200" baseline="0"/>
      </a:pPr>
      <a:endParaRPr lang="ru-RU"/>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ru-RU"/>
  <c:chart>
    <c:autoTitleDeleted val="1"/>
    <c:plotArea>
      <c:layout/>
      <c:barChart>
        <c:barDir val="col"/>
        <c:grouping val="clustered"/>
        <c:ser>
          <c:idx val="0"/>
          <c:order val="0"/>
          <c:tx>
            <c:strRef>
              <c:f>Лист1!$B$1</c:f>
              <c:strCache>
                <c:ptCount val="1"/>
                <c:pt idx="0">
                  <c:v>Ряд 1</c:v>
                </c:pt>
              </c:strCache>
            </c:strRef>
          </c:tx>
          <c:spPr>
            <a:solidFill>
              <a:srgbClr val="BBE0E3"/>
            </a:solidFill>
            <a:ln w="33318">
              <a:noFill/>
            </a:ln>
          </c:spPr>
          <c:dPt>
            <c:idx val="0"/>
            <c:spPr>
              <a:solidFill>
                <a:srgbClr val="FFC000"/>
              </a:solidFill>
              <a:ln w="33318">
                <a:noFill/>
              </a:ln>
            </c:spPr>
          </c:dPt>
          <c:dPt>
            <c:idx val="1"/>
            <c:spPr>
              <a:solidFill>
                <a:srgbClr val="00B0F0"/>
              </a:solidFill>
              <a:ln w="33318">
                <a:noFill/>
              </a:ln>
            </c:spPr>
          </c:dPt>
          <c:dPt>
            <c:idx val="2"/>
            <c:spPr>
              <a:solidFill>
                <a:srgbClr val="92D050"/>
              </a:solidFill>
              <a:ln w="33318">
                <a:noFill/>
              </a:ln>
            </c:spPr>
          </c:dPt>
          <c:dPt>
            <c:idx val="3"/>
            <c:spPr>
              <a:solidFill>
                <a:srgbClr val="FF0000"/>
              </a:solidFill>
              <a:ln w="33318">
                <a:noFill/>
              </a:ln>
            </c:spPr>
          </c:dPt>
          <c:cat>
            <c:strRef>
              <c:f>Лист1!$A$2:$A$5</c:f>
              <c:strCache>
                <c:ptCount val="4"/>
                <c:pt idx="0">
                  <c:v>Инфильтрация через стыки световых конструкций</c:v>
                </c:pt>
                <c:pt idx="1">
                  <c:v>Мостики холода в стыках стен</c:v>
                </c:pt>
                <c:pt idx="2">
                  <c:v>Мостики холода в стыках с перекрытиями</c:v>
                </c:pt>
                <c:pt idx="3">
                  <c:v>Неравномерный температурный перепад на поверхности стен</c:v>
                </c:pt>
              </c:strCache>
            </c:strRef>
          </c:cat>
          <c:val>
            <c:numRef>
              <c:f>Лист1!$B$2:$B$5</c:f>
              <c:numCache>
                <c:formatCode>General</c:formatCode>
                <c:ptCount val="4"/>
                <c:pt idx="0">
                  <c:v>10</c:v>
                </c:pt>
                <c:pt idx="1">
                  <c:v>25</c:v>
                </c:pt>
                <c:pt idx="2">
                  <c:v>40</c:v>
                </c:pt>
                <c:pt idx="3">
                  <c:v>25</c:v>
                </c:pt>
              </c:numCache>
            </c:numRef>
          </c:val>
        </c:ser>
        <c:dLbls/>
        <c:gapWidth val="219"/>
        <c:overlap val="-27"/>
        <c:axId val="123549184"/>
        <c:axId val="123551104"/>
      </c:barChart>
      <c:catAx>
        <c:axId val="123549184"/>
        <c:scaling>
          <c:orientation val="minMax"/>
        </c:scaling>
        <c:axPos val="b"/>
        <c:numFmt formatCode="General" sourceLinked="1"/>
        <c:majorTickMark val="none"/>
        <c:tickLblPos val="nextTo"/>
        <c:spPr>
          <a:noFill/>
          <a:ln w="10272" cap="flat" cmpd="sng" algn="ctr">
            <a:solidFill>
              <a:schemeClr val="tx1">
                <a:lumMod val="15000"/>
                <a:lumOff val="85000"/>
              </a:schemeClr>
            </a:solidFill>
            <a:round/>
          </a:ln>
          <a:effectLst/>
        </c:spPr>
        <c:txPr>
          <a:bodyPr rot="-60000000" vert="horz"/>
          <a:lstStyle/>
          <a:p>
            <a:pPr>
              <a:defRPr sz="2000" baseline="0"/>
            </a:pPr>
            <a:endParaRPr lang="ru-RU"/>
          </a:p>
        </c:txPr>
        <c:crossAx val="123551104"/>
        <c:crosses val="autoZero"/>
        <c:auto val="1"/>
        <c:lblAlgn val="ctr"/>
        <c:lblOffset val="100"/>
      </c:catAx>
      <c:valAx>
        <c:axId val="123551104"/>
        <c:scaling>
          <c:orientation val="minMax"/>
          <c:max val="50"/>
        </c:scaling>
        <c:axPos val="l"/>
        <c:majorGridlines>
          <c:spPr>
            <a:ln w="10272" cap="flat" cmpd="sng" algn="ctr">
              <a:solidFill>
                <a:schemeClr val="tx1">
                  <a:lumMod val="15000"/>
                  <a:lumOff val="85000"/>
                </a:schemeClr>
              </a:solidFill>
              <a:round/>
            </a:ln>
            <a:effectLst/>
          </c:spPr>
        </c:majorGridlines>
        <c:title>
          <c:tx>
            <c:rich>
              <a:bodyPr/>
              <a:lstStyle/>
              <a:p>
                <a:pPr>
                  <a:defRPr/>
                </a:pPr>
                <a:r>
                  <a:rPr lang="ru-RU"/>
                  <a:t>%.</a:t>
                </a:r>
              </a:p>
            </c:rich>
          </c:tx>
          <c:layout>
            <c:manualLayout>
              <c:xMode val="edge"/>
              <c:yMode val="edge"/>
              <c:x val="1.0937529760884392E-2"/>
              <c:y val="0.40706761348083031"/>
            </c:manualLayout>
          </c:layout>
          <c:spPr>
            <a:noFill/>
            <a:ln w="33318">
              <a:noFill/>
            </a:ln>
          </c:spPr>
        </c:title>
        <c:numFmt formatCode="General" sourceLinked="1"/>
        <c:majorTickMark val="none"/>
        <c:tickLblPos val="nextTo"/>
        <c:spPr>
          <a:ln w="8329">
            <a:noFill/>
          </a:ln>
        </c:spPr>
        <c:txPr>
          <a:bodyPr rot="-60000000" vert="horz"/>
          <a:lstStyle/>
          <a:p>
            <a:pPr>
              <a:defRPr/>
            </a:pPr>
            <a:endParaRPr lang="ru-RU"/>
          </a:p>
        </c:txPr>
        <c:crossAx val="123549184"/>
        <c:crosses val="autoZero"/>
        <c:crossBetween val="between"/>
        <c:majorUnit val="10"/>
      </c:valAx>
      <c:spPr>
        <a:noFill/>
        <a:ln w="33318">
          <a:noFill/>
        </a:ln>
      </c:spPr>
    </c:plotArea>
    <c:plotVisOnly val="1"/>
    <c:dispBlanksAs val="gap"/>
  </c:chart>
  <c:spPr>
    <a:noFill/>
    <a:ln>
      <a:noFill/>
    </a:ln>
  </c:spPr>
  <c:txPr>
    <a:bodyPr/>
    <a:lstStyle/>
    <a:p>
      <a:pPr>
        <a:defRPr sz="1800" baseline="0"/>
      </a:pPr>
      <a:endParaRPr lang="ru-RU"/>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E0909F2C-A587-4EBC-9D16-69245AA8F378}" type="datetimeFigureOut">
              <a:rPr lang="ru-RU"/>
              <a:pPr>
                <a:defRPr/>
              </a:pPr>
              <a:t>28.03.2018</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32C08089-FC11-4B1B-B7AF-3646B2674B21}" type="slidenum">
              <a:rPr lang="ru-RU"/>
              <a:pPr>
                <a:defRPr/>
              </a:pPr>
              <a:t>‹#›</a:t>
            </a:fld>
            <a:endParaRPr lang="ru-RU"/>
          </a:p>
        </p:txBody>
      </p:sp>
    </p:spTree>
    <p:extLst>
      <p:ext uri="{BB962C8B-B14F-4D97-AF65-F5344CB8AC3E}">
        <p14:creationId xmlns:p14="http://schemas.microsoft.com/office/powerpoint/2010/main" xmlns="" val="4119996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14500D11-0D06-4C4D-8E12-10EF80B2A675}" type="datetimeFigureOut">
              <a:rPr lang="ru-RU"/>
              <a:pPr>
                <a:defRPr/>
              </a:pPr>
              <a:t>28.03.2018</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4B7CE50A-79F7-4E76-9CC5-E41C3788AA57}" type="slidenum">
              <a:rPr lang="ru-RU"/>
              <a:pPr>
                <a:defRPr/>
              </a:pPr>
              <a:t>‹#›</a:t>
            </a:fld>
            <a:endParaRPr lang="ru-RU"/>
          </a:p>
        </p:txBody>
      </p:sp>
    </p:spTree>
    <p:extLst>
      <p:ext uri="{BB962C8B-B14F-4D97-AF65-F5344CB8AC3E}">
        <p14:creationId xmlns:p14="http://schemas.microsoft.com/office/powerpoint/2010/main" xmlns="" val="927666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p:spPr>
        <p:txBody>
          <a:bodyPr/>
          <a:lstStyle/>
          <a:p>
            <a:r>
              <a:rPr lang="ru-RU" smtClean="0"/>
              <a:t>Принципиально новые результаты получены по действительному состоянию теплоизоляционных материалов. Многочисленный анализ изъятых образцов теплоизоляционных материалов показал, что при правильном исполнении фасадных систем  физические характеристики волокнистых материалов не изменяются с годами эксплуатации. Здесь следует указать, что одним из показателей долговечности минераловатных плит может быть использован коэффициент содержания связующих веществ. Так, на одном из объектов установлено снижение коэффициента содержания связующих веществ каменной ваты вследствие постоянного накопления влаги, периодического замерзания и оттаивания из-за применения полиэтиленойой пленки в качестве ветрозашитного слоя. Таким образом, впервые экспериментально установлены  характеристики теплозащитных  свойств вентилируемых фасадных систем зданий: скорость движения воздуха в воздушной прослойке не превышает 1 м/сек, термическое сопротивление воздушной прослойки 0,2÷0,226 м</a:t>
            </a:r>
            <a:r>
              <a:rPr lang="ru-RU" baseline="30000" smtClean="0"/>
              <a:t>2о</a:t>
            </a:r>
            <a:r>
              <a:rPr lang="ru-RU" smtClean="0"/>
              <a:t>С/Вт  при температурах -40</a:t>
            </a:r>
            <a:r>
              <a:rPr lang="ru-RU" baseline="30000" smtClean="0"/>
              <a:t>о</a:t>
            </a:r>
            <a:r>
              <a:rPr lang="ru-RU" smtClean="0"/>
              <a:t>С и ниже; обоснована  возможность применения волокнистых теплоизоляционных материалов низкой  плотности без снижения теплозащитных свойств ограждающей конструкции.</a:t>
            </a: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p:spPr>
        <p:txBody>
          <a:bodyPr/>
          <a:lstStyle/>
          <a:p>
            <a:r>
              <a:rPr lang="ru-RU" smtClean="0"/>
              <a:t>Принципиально новые результаты получены по действительному состоянию теплоизоляционных материалов. Многочисленный анализ изъятых образцов теплоизоляционных материалов показал, что при правильном исполнении фасадных систем  физические характеристики волокнистых материалов не изменяются с годами эксплуатации. Здесь следует указать, что одним из показателей долговечности минераловатных плит может быть использован коэффициент содержания связующих веществ. Так, на одном из объектов установлено снижение коэффициента содержания связующих веществ каменной ваты вследствие постоянного накопления влаги, периодического замерзания и оттаивания из-за применения полиэтиленойой пленки в качестве ветрозашитного слоя. Таким образом, впервые экспериментально установлены  характеристики теплозащитных  свойств вентилируемых фасадных систем зданий: скорость движения воздуха в воздушной прослойке не превышает 1 м/сек, термическое сопротивление воздушной прослойки 0,2÷0,226 м</a:t>
            </a:r>
            <a:r>
              <a:rPr lang="ru-RU" baseline="30000" smtClean="0"/>
              <a:t>2о</a:t>
            </a:r>
            <a:r>
              <a:rPr lang="ru-RU" smtClean="0"/>
              <a:t>С/Вт  при температурах -40</a:t>
            </a:r>
            <a:r>
              <a:rPr lang="ru-RU" baseline="30000" smtClean="0"/>
              <a:t>о</a:t>
            </a:r>
            <a:r>
              <a:rPr lang="ru-RU" smtClean="0"/>
              <a:t>С и ниже; обоснована  возможность применения волокнистых теплоизоляционных материалов низкой  плотности без снижения теплозащитных свойств ограждающей конструкции.</a:t>
            </a: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p:spPr>
        <p:txBody>
          <a:bodyPr/>
          <a:lstStyle/>
          <a:p>
            <a:r>
              <a:rPr lang="ru-RU" smtClean="0"/>
              <a:t>Принципиально новые результаты получены по действительному состоянию теплоизоляционных материалов. Многочисленный анализ изъятых образцов теплоизоляционных материалов показал, что при правильном исполнении фасадных систем  физические характеристики волокнистых материалов не изменяются с годами эксплуатации. Здесь следует указать, что одним из показателей долговечности минераловатных плит может быть использован коэффициент содержания связующих веществ. Так, на одном из объектов установлено снижение коэффициента содержания связующих веществ каменной ваты вследствие постоянного накопления влаги, периодического замерзания и оттаивания из-за применения полиэтиленойой пленки в качестве ветрозашитного слоя. Таким образом, впервые экспериментально установлены  характеристики теплозащитных  свойств вентилируемых фасадных систем зданий: скорость движения воздуха в воздушной прослойке не превышает 1 м/сек, термическое сопротивление воздушной прослойки 0,2÷0,226 м</a:t>
            </a:r>
            <a:r>
              <a:rPr lang="ru-RU" baseline="30000" smtClean="0"/>
              <a:t>2о</a:t>
            </a:r>
            <a:r>
              <a:rPr lang="ru-RU" smtClean="0"/>
              <a:t>С/Вт  при температурах -40</a:t>
            </a:r>
            <a:r>
              <a:rPr lang="ru-RU" baseline="30000" smtClean="0"/>
              <a:t>о</a:t>
            </a:r>
            <a:r>
              <a:rPr lang="ru-RU" smtClean="0"/>
              <a:t>С и ниже; обоснована  возможность применения волокнистых теплоизоляционных материалов низкой  плотности без снижения теплозащитных свойств ограждающей конструкции.</a:t>
            </a: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p:spPr>
        <p:txBody>
          <a:bodyPr/>
          <a:lstStyle/>
          <a:p>
            <a:r>
              <a:rPr lang="ru-RU" smtClean="0"/>
              <a:t>Принципиально новые результаты получены по действительному состоянию теплоизоляционных материалов. Многочисленный анализ изъятых образцов теплоизоляционных материалов показал, что при правильном исполнении фасадных систем  физические характеристики волокнистых материалов не изменяются с годами эксплуатации. Здесь следует указать, что одним из показателей долговечности минераловатных плит может быть использован коэффициент содержания связующих веществ. Так, на одном из объектов установлено снижение коэффициента содержания связующих веществ каменной ваты вследствие постоянного накопления влаги, периодического замерзания и оттаивания из-за применения полиэтиленойой пленки в качестве ветрозашитного слоя. Таким образом, впервые экспериментально установлены  характеристики теплозащитных  свойств вентилируемых фасадных систем зданий: скорость движения воздуха в воздушной прослойке не превышает 1 м/сек, термическое сопротивление воздушной прослойки 0,2÷0,226 м</a:t>
            </a:r>
            <a:r>
              <a:rPr lang="ru-RU" baseline="30000" smtClean="0"/>
              <a:t>2о</a:t>
            </a:r>
            <a:r>
              <a:rPr lang="ru-RU" smtClean="0"/>
              <a:t>С/Вт  при температурах -40</a:t>
            </a:r>
            <a:r>
              <a:rPr lang="ru-RU" baseline="30000" smtClean="0"/>
              <a:t>о</a:t>
            </a:r>
            <a:r>
              <a:rPr lang="ru-RU" smtClean="0"/>
              <a:t>С и ниже; обоснована  возможность применения волокнистых теплоизоляционных материалов низкой  плотности без снижения теплозащитных свойств ограждающей конструкции.</a:t>
            </a: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p:spPr>
        <p:txBody>
          <a:bodyPr/>
          <a:lstStyle/>
          <a:p>
            <a:r>
              <a:rPr lang="ru-RU" smtClean="0"/>
              <a:t>Принципиально новые результаты получены по действительному состоянию теплоизоляционных материалов. Многочисленный анализ изъятых образцов теплоизоляционных материалов показал, что при правильном исполнении фасадных систем  физические характеристики волокнистых материалов не изменяются с годами эксплуатации. Здесь следует указать, что одним из показателей долговечности минераловатных плит может быть использован коэффициент содержания связующих веществ. Так, на одном из объектов установлено снижение коэффициента содержания связующих веществ каменной ваты вследствие постоянного накопления влаги, периодического замерзания и оттаивания из-за применения полиэтиленойой пленки в качестве ветрозашитного слоя. Таким образом, впервые экспериментально установлены  характеристики теплозащитных  свойств вентилируемых фасадных систем зданий: скорость движения воздуха в воздушной прослойке не превышает 1 м/сек, термическое сопротивление воздушной прослойки 0,2÷0,226 м</a:t>
            </a:r>
            <a:r>
              <a:rPr lang="ru-RU" baseline="30000" smtClean="0"/>
              <a:t>2о</a:t>
            </a:r>
            <a:r>
              <a:rPr lang="ru-RU" smtClean="0"/>
              <a:t>С/Вт  при температурах -40</a:t>
            </a:r>
            <a:r>
              <a:rPr lang="ru-RU" baseline="30000" smtClean="0"/>
              <a:t>о</a:t>
            </a:r>
            <a:r>
              <a:rPr lang="ru-RU" smtClean="0"/>
              <a:t>С и ниже; обоснована  возможность применения волокнистых теплоизоляционных материалов низкой  плотности без снижения теплозащитных свойств ограждающей конструкции.</a:t>
            </a: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p:spPr>
        <p:txBody>
          <a:bodyPr/>
          <a:lstStyle/>
          <a:p>
            <a:r>
              <a:rPr lang="ru-RU" smtClean="0"/>
              <a:t>Принципиально новые результаты получены по действительному состоянию теплоизоляционных материалов. Многочисленный анализ изъятых образцов теплоизоляционных материалов показал, что при правильном исполнении фасадных систем  физические характеристики волокнистых материалов не изменяются с годами эксплуатации. Здесь следует указать, что одним из показателей долговечности минераловатных плит может быть использован коэффициент содержания связующих веществ. Так, на одном из объектов установлено снижение коэффициента содержания связующих веществ каменной ваты вследствие постоянного накопления влаги, периодического замерзания и оттаивания из-за применения полиэтиленойой пленки в качестве ветрозашитного слоя. Таким образом, впервые экспериментально установлены  характеристики теплозащитных  свойств вентилируемых фасадных систем зданий: скорость движения воздуха в воздушной прослойке не превышает 1 м/сек, термическое сопротивление воздушной прослойки 0,2÷0,226 м</a:t>
            </a:r>
            <a:r>
              <a:rPr lang="ru-RU" baseline="30000" smtClean="0"/>
              <a:t>2о</a:t>
            </a:r>
            <a:r>
              <a:rPr lang="ru-RU" smtClean="0"/>
              <a:t>С/Вт  при температурах -40</a:t>
            </a:r>
            <a:r>
              <a:rPr lang="ru-RU" baseline="30000" smtClean="0"/>
              <a:t>о</a:t>
            </a:r>
            <a:r>
              <a:rPr lang="ru-RU" smtClean="0"/>
              <a:t>С и ниже; обоснована  возможность применения волокнистых теплоизоляционных материалов низкой  плотности без снижения теплозащитных свойств ограждающей конструкции.</a:t>
            </a: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p:spPr>
        <p:txBody>
          <a:bodyPr/>
          <a:lstStyle/>
          <a:p>
            <a:r>
              <a:rPr lang="ru-RU" smtClean="0"/>
              <a:t>Принципиально новые результаты получены по действительному состоянию теплоизоляционных материалов. Многочисленный анализ изъятых образцов теплоизоляционных материалов показал, что при правильном исполнении фасадных систем  физические характеристики волокнистых материалов не изменяются с годами эксплуатации. Здесь следует указать, что одним из показателей долговечности минераловатных плит может быть использован коэффициент содержания связующих веществ. Так, на одном из объектов установлено снижение коэффициента содержания связующих веществ каменной ваты вследствие постоянного накопления влаги, периодического замерзания и оттаивания из-за применения полиэтиленойой пленки в качестве ветрозашитного слоя. Таким образом, впервые экспериментально установлены  характеристики теплозащитных  свойств вентилируемых фасадных систем зданий: скорость движения воздуха в воздушной прослойке не превышает 1 м/сек, термическое сопротивление воздушной прослойки 0,2÷0,226 м</a:t>
            </a:r>
            <a:r>
              <a:rPr lang="ru-RU" baseline="30000" smtClean="0"/>
              <a:t>2о</a:t>
            </a:r>
            <a:r>
              <a:rPr lang="ru-RU" smtClean="0"/>
              <a:t>С/Вт  при температурах -40</a:t>
            </a:r>
            <a:r>
              <a:rPr lang="ru-RU" baseline="30000" smtClean="0"/>
              <a:t>о</a:t>
            </a:r>
            <a:r>
              <a:rPr lang="ru-RU" smtClean="0"/>
              <a:t>С и ниже; обоснована  возможность применения волокнистых теплоизоляционных материалов низкой  плотности без снижения теплозащитных свойств ограждающей конструкции.</a:t>
            </a: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C40BC231-151A-45CC-8AE8-6DF1602B24B6}" type="datetimeFigureOut">
              <a:rPr lang="ru-RU"/>
              <a:pPr>
                <a:defRPr/>
              </a:pPr>
              <a:t>28.03.2018</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044EDE2F-E7F1-484C-BEF0-92A4BF873490}" type="slidenum">
              <a:rPr lang="ru-RU"/>
              <a:pPr>
                <a:defRPr/>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4FE0EBB9-40B2-41D2-A6B5-88D1AC8C9967}" type="datetimeFigureOut">
              <a:rPr lang="ru-RU"/>
              <a:pPr>
                <a:defRPr/>
              </a:pPr>
              <a:t>28.03.2018</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06F74F59-B051-4DE2-9225-2822D2C5A3C6}" type="slidenum">
              <a:rPr lang="ru-RU"/>
              <a:pPr>
                <a:defRPr/>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D5C2E665-91C7-4B98-9D59-5A4C769691DE}" type="datetimeFigureOut">
              <a:rPr lang="ru-RU"/>
              <a:pPr>
                <a:defRPr/>
              </a:pPr>
              <a:t>28.03.2018</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D527787B-5011-472E-88BD-2AE205B1A533}" type="slidenum">
              <a:rPr lang="ru-RU"/>
              <a:pPr>
                <a:defRPr/>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4A97A164-B1EF-493E-BD90-AFC0EAA669D0}" type="datetimeFigureOut">
              <a:rPr lang="ru-RU"/>
              <a:pPr>
                <a:defRPr/>
              </a:pPr>
              <a:t>28.03.2018</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C0D2CFA3-FD31-43C9-8412-AEEC0D32E772}" type="slidenum">
              <a:rPr lang="ru-RU"/>
              <a:pPr>
                <a:defRPr/>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DA649221-F997-4685-81F0-DEDD8F2751C9}" type="datetimeFigureOut">
              <a:rPr lang="ru-RU"/>
              <a:pPr>
                <a:defRPr/>
              </a:pPr>
              <a:t>28.03.2018</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A856425E-C2EC-4BC8-99FE-EBCBD98EB063}" type="slidenum">
              <a:rPr lang="ru-RU"/>
              <a:pPr>
                <a:defRPr/>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DF03D789-7F68-43DB-B64C-0FA2B51D64FB}" type="datetimeFigureOut">
              <a:rPr lang="ru-RU"/>
              <a:pPr>
                <a:defRPr/>
              </a:pPr>
              <a:t>28.03.2018</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C0685FFA-0904-4B15-BD23-D553D15E893A}" type="slidenum">
              <a:rPr lang="ru-RU"/>
              <a:pPr>
                <a:defRPr/>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D9C1259C-2CC2-4EF6-8C92-6A0F7C4A545C}" type="datetimeFigureOut">
              <a:rPr lang="ru-RU"/>
              <a:pPr>
                <a:defRPr/>
              </a:pPr>
              <a:t>28.03.2018</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pPr>
              <a:defRPr/>
            </a:pPr>
            <a:fld id="{39601BD0-C7AA-40C2-91DE-80923715D7D3}" type="slidenum">
              <a:rPr lang="ru-RU"/>
              <a:pPr>
                <a:defRPr/>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D77CD8A3-0B37-4801-89AD-D785962C1220}" type="datetimeFigureOut">
              <a:rPr lang="ru-RU"/>
              <a:pPr>
                <a:defRPr/>
              </a:pPr>
              <a:t>28.03.2018</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pPr>
              <a:defRPr/>
            </a:pPr>
            <a:fld id="{DF622218-9060-4039-935C-C080414EE4FF}" type="slidenum">
              <a:rPr lang="ru-RU"/>
              <a:pPr>
                <a:defRPr/>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A227E66E-1524-4503-A7E6-244B1DFB7179}" type="datetimeFigureOut">
              <a:rPr lang="ru-RU"/>
              <a:pPr>
                <a:defRPr/>
              </a:pPr>
              <a:t>28.03.2018</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pPr>
              <a:defRPr/>
            </a:pPr>
            <a:fld id="{A6347F63-7DA8-40B3-9AED-417B8178BF1F}" type="slidenum">
              <a:rPr lang="ru-RU"/>
              <a:pPr>
                <a:defRPr/>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9D570230-1E2E-4F29-B609-452CB2E7288F}" type="datetimeFigureOut">
              <a:rPr lang="ru-RU"/>
              <a:pPr>
                <a:defRPr/>
              </a:pPr>
              <a:t>28.03.2018</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1253AAEA-87EE-4361-9CC2-BE48E491B415}" type="slidenum">
              <a:rPr lang="ru-RU"/>
              <a:pPr>
                <a:defRPr/>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67C83593-66D1-4453-B0EC-ED07B69D0A8C}" type="datetimeFigureOut">
              <a:rPr lang="ru-RU"/>
              <a:pPr>
                <a:defRPr/>
              </a:pPr>
              <a:t>28.03.2018</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6FDEFC8B-584A-4304-86F4-1CAC27C837AB}" type="slidenum">
              <a:rPr lang="ru-RU"/>
              <a:pPr>
                <a:defRPr/>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254049C7-162E-4683-9562-1147C8125140}" type="datetimeFigureOut">
              <a:rPr lang="ru-RU"/>
              <a:pPr>
                <a:defRPr/>
              </a:pPr>
              <a:t>28.03.2018</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BDE7CF26-C9EC-4F4D-B5D9-93C867621BED}" type="slidenum">
              <a:rPr lang="ru-RU"/>
              <a:pPr>
                <a:defRPr/>
              </a:pPr>
              <a:t>‹#›</a:t>
            </a:fld>
            <a:endParaRPr lang="ru-RU"/>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image" Target="../media/image1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ideo" Target="file:///K:\&#1058;&#1077;&#1087;&#1083;&#1086;&#1079;&#1072;&#1097;&#1080;&#1090;&#1072;%20&#1079;&#1076;&#1072;&#1085;&#1080;&#1081;\&#1055;&#1088;&#1077;&#1079;&#1077;&#1085;&#1090;&#1072;&#1094;&#1080;&#1080;%20&#1048;&#1090;&#1072;&#1083;&#1080;&#1103;\&#1048;&#1085;&#1092;&#1080;&#1083;&#1100;&#1090;&#1088;&#1072;&#1094;&#1080;&#1103;%20(3).wmv"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gif"/><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28596" y="214290"/>
            <a:ext cx="8715404" cy="5786478"/>
          </a:xfrm>
        </p:spPr>
        <p:txBody>
          <a:bodyPr/>
          <a:lstStyle/>
          <a:p>
            <a:pPr algn="l" eaLnBrk="1" hangingPunct="1"/>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endParaRPr lang="en-US" sz="2200" b="1" dirty="0" smtClean="0"/>
          </a:p>
        </p:txBody>
      </p:sp>
      <p:pic>
        <p:nvPicPr>
          <p:cNvPr id="8" name="Picture 2" descr="C:\Users\jester.ITF2\Desktop\Лист ФОн 2.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9" name="Заголовок 1"/>
          <p:cNvSpPr txBox="1">
            <a:spLocks/>
          </p:cNvSpPr>
          <p:nvPr/>
        </p:nvSpPr>
        <p:spPr bwMode="auto">
          <a:xfrm>
            <a:off x="714348" y="1500174"/>
            <a:ext cx="7772400" cy="31559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ru-RU" sz="3600" b="1" dirty="0" smtClean="0">
                <a:solidFill>
                  <a:schemeClr val="tx2">
                    <a:lumMod val="50000"/>
                  </a:schemeClr>
                </a:solidFill>
                <a:latin typeface="Arial" pitchFamily="34" charset="0"/>
                <a:ea typeface="+mj-ea"/>
                <a:cs typeface="Arial" pitchFamily="34" charset="0"/>
              </a:rPr>
              <a:t>Основные положения по теплозащите зданий в условиях Крайнего Севера</a:t>
            </a:r>
            <a:endParaRPr kumimoji="0" lang="ru-RU" sz="3600" b="1" i="0" u="none" strike="noStrike" kern="1200" cap="none" spc="0" normalizeH="0" baseline="0" noProof="0" dirty="0">
              <a:ln>
                <a:noFill/>
              </a:ln>
              <a:solidFill>
                <a:schemeClr val="tx2">
                  <a:lumMod val="50000"/>
                </a:schemeClr>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9144000" cy="1200329"/>
          </a:xfrm>
          <a:prstGeom prst="rect">
            <a:avLst/>
          </a:prstGeom>
          <a:solidFill>
            <a:schemeClr val="bg2">
              <a:lumMod val="75000"/>
            </a:schemeClr>
          </a:solidFill>
        </p:spPr>
        <p:txBody>
          <a:bodyPr wrap="square">
            <a:spAutoFit/>
          </a:bodyPr>
          <a:lstStyle/>
          <a:p>
            <a:pPr marL="352425" algn="ctr" fontAlgn="auto">
              <a:spcBef>
                <a:spcPts val="0"/>
              </a:spcBef>
              <a:spcAft>
                <a:spcPts val="0"/>
              </a:spcAft>
              <a:defRPr/>
            </a:pPr>
            <a:r>
              <a:rPr lang="ru-RU" sz="3600" b="1" dirty="0" smtClean="0"/>
              <a:t>Основные направления экономии энергии</a:t>
            </a:r>
            <a:endParaRPr lang="ru-RU" sz="3600" b="1" dirty="0">
              <a:latin typeface="Arial" pitchFamily="34" charset="0"/>
              <a:cs typeface="Arial" pitchFamily="34" charset="0"/>
            </a:endParaRPr>
          </a:p>
        </p:txBody>
      </p:sp>
      <p:sp>
        <p:nvSpPr>
          <p:cNvPr id="23" name="TextBox 22"/>
          <p:cNvSpPr txBox="1"/>
          <p:nvPr/>
        </p:nvSpPr>
        <p:spPr>
          <a:xfrm>
            <a:off x="1214414" y="2000240"/>
            <a:ext cx="7572428" cy="206210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lvl="0"/>
            <a:r>
              <a:rPr lang="ru-RU" sz="3200" dirty="0" smtClean="0">
                <a:solidFill>
                  <a:schemeClr val="accent1">
                    <a:lumMod val="50000"/>
                  </a:schemeClr>
                </a:solidFill>
              </a:rPr>
              <a:t>Повышение эффективности работы систем отопления, водоснабжения, вентиляции и кондиционирования воздуха</a:t>
            </a:r>
          </a:p>
        </p:txBody>
      </p:sp>
      <p:sp>
        <p:nvSpPr>
          <p:cNvPr id="25" name="TextBox 24"/>
          <p:cNvSpPr txBox="1"/>
          <p:nvPr/>
        </p:nvSpPr>
        <p:spPr>
          <a:xfrm>
            <a:off x="1214414" y="4572008"/>
            <a:ext cx="7572428" cy="107721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lvl="0"/>
            <a:r>
              <a:rPr lang="ru-RU" sz="3200" dirty="0" smtClean="0">
                <a:solidFill>
                  <a:schemeClr val="accent1">
                    <a:lumMod val="50000"/>
                  </a:schemeClr>
                </a:solidFill>
              </a:rPr>
              <a:t>Использование альтернативных источников энергии</a:t>
            </a:r>
          </a:p>
        </p:txBody>
      </p:sp>
      <p:pic>
        <p:nvPicPr>
          <p:cNvPr id="27" name="Picture 2" descr="C:\Users\ИПТО_Саввинов ВМ\Pictures\6a0120a54ce378970b0120a74d387e970b.jpg"/>
          <p:cNvPicPr>
            <a:picLocks noChangeAspect="1" noChangeArrowheads="1"/>
          </p:cNvPicPr>
          <p:nvPr/>
        </p:nvPicPr>
        <p:blipFill>
          <a:blip r:embed="rId2" cstate="print"/>
          <a:srcRect l="11827" t="12397" r="17213" b="19421"/>
          <a:stretch>
            <a:fillRect/>
          </a:stretch>
        </p:blipFill>
        <p:spPr bwMode="auto">
          <a:xfrm>
            <a:off x="357158" y="2214554"/>
            <a:ext cx="571504" cy="523879"/>
          </a:xfrm>
          <a:prstGeom prst="rect">
            <a:avLst/>
          </a:prstGeom>
          <a:noFill/>
          <a:ln w="9525">
            <a:noFill/>
            <a:miter lim="800000"/>
            <a:headEnd/>
            <a:tailEnd/>
          </a:ln>
        </p:spPr>
      </p:pic>
      <p:pic>
        <p:nvPicPr>
          <p:cNvPr id="29" name="Picture 2" descr="C:\Users\ИПТО_Саввинов ВМ\Pictures\6a0120a54ce378970b0120a74d387e970b.jpg"/>
          <p:cNvPicPr>
            <a:picLocks noChangeAspect="1" noChangeArrowheads="1"/>
          </p:cNvPicPr>
          <p:nvPr/>
        </p:nvPicPr>
        <p:blipFill>
          <a:blip r:embed="rId2" cstate="print"/>
          <a:srcRect l="11827" t="12397" r="17213" b="19421"/>
          <a:stretch>
            <a:fillRect/>
          </a:stretch>
        </p:blipFill>
        <p:spPr bwMode="auto">
          <a:xfrm>
            <a:off x="357158" y="4643446"/>
            <a:ext cx="571504" cy="5238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980728"/>
            <a:ext cx="9144000" cy="5145435"/>
          </a:xfrm>
        </p:spPr>
        <p:txBody>
          <a:bodyPr/>
          <a:lstStyle/>
          <a:p>
            <a:r>
              <a:rPr lang="ru-RU" sz="3600" dirty="0" smtClean="0">
                <a:latin typeface="Arial" pitchFamily="34" charset="0"/>
                <a:cs typeface="Arial" pitchFamily="34" charset="0"/>
              </a:rPr>
              <a:t>СП 50.13330.2012. Актуализированная редакция СНиП 23-02-2003 Тепловая защита зданий.</a:t>
            </a:r>
          </a:p>
          <a:p>
            <a:r>
              <a:rPr lang="ru-RU" sz="3600" dirty="0" smtClean="0">
                <a:latin typeface="Arial" pitchFamily="34" charset="0"/>
                <a:cs typeface="Arial" pitchFamily="34" charset="0"/>
              </a:rPr>
              <a:t>СП 131.13330.2012. Актуализированная редакция СНиП 23-01-99</a:t>
            </a:r>
            <a:r>
              <a:rPr lang="ru-RU" sz="3600" baseline="30000" dirty="0" smtClean="0">
                <a:latin typeface="Arial" panose="020B0604020202020204" pitchFamily="34" charset="0"/>
                <a:cs typeface="Arial" panose="020B0604020202020204" pitchFamily="34" charset="0"/>
              </a:rPr>
              <a:t>*</a:t>
            </a:r>
            <a:r>
              <a:rPr lang="ru-RU" sz="3600" dirty="0" smtClean="0">
                <a:latin typeface="Arial" panose="020B0604020202020204" pitchFamily="34" charset="0"/>
                <a:cs typeface="Arial" panose="020B0604020202020204" pitchFamily="34" charset="0"/>
              </a:rPr>
              <a:t> Строительная климатология.</a:t>
            </a:r>
          </a:p>
          <a:p>
            <a:r>
              <a:rPr lang="ru-RU" sz="3600" dirty="0" smtClean="0">
                <a:latin typeface="Arial" panose="020B0604020202020204" pitchFamily="34" charset="0"/>
                <a:cs typeface="Arial" panose="020B0604020202020204" pitchFamily="34" charset="0"/>
              </a:rPr>
              <a:t>ГОСТ 30494-2011. Здания жилые и общественные. Параметры микроклимата в помещениях. </a:t>
            </a:r>
          </a:p>
          <a:p>
            <a:endParaRPr lang="ru-RU" sz="3600" dirty="0" smtClean="0">
              <a:latin typeface="Arial" panose="020B0604020202020204" pitchFamily="34" charset="0"/>
              <a:cs typeface="Arial" panose="020B0604020202020204" pitchFamily="34" charset="0"/>
            </a:endParaRPr>
          </a:p>
          <a:p>
            <a:endParaRPr lang="ru-RU" sz="3600" dirty="0" smtClean="0">
              <a:latin typeface="Arial" panose="020B0604020202020204" pitchFamily="34" charset="0"/>
              <a:cs typeface="Arial" panose="020B0604020202020204" pitchFamily="34" charset="0"/>
            </a:endParaRPr>
          </a:p>
        </p:txBody>
      </p:sp>
      <p:sp>
        <p:nvSpPr>
          <p:cNvPr id="4" name="Прямоугольник 3"/>
          <p:cNvSpPr/>
          <p:nvPr/>
        </p:nvSpPr>
        <p:spPr>
          <a:xfrm>
            <a:off x="0" y="0"/>
            <a:ext cx="9144000" cy="646331"/>
          </a:xfrm>
          <a:prstGeom prst="rect">
            <a:avLst/>
          </a:prstGeom>
          <a:solidFill>
            <a:schemeClr val="accent3">
              <a:lumMod val="20000"/>
              <a:lumOff val="80000"/>
            </a:schemeClr>
          </a:solidFill>
        </p:spPr>
        <p:txBody>
          <a:bodyPr wrap="square">
            <a:spAutoFit/>
          </a:bodyPr>
          <a:lstStyle/>
          <a:p>
            <a:pPr marL="352425" fontAlgn="auto">
              <a:spcBef>
                <a:spcPts val="0"/>
              </a:spcBef>
              <a:spcAft>
                <a:spcPts val="0"/>
              </a:spcAft>
              <a:defRPr/>
            </a:pPr>
            <a:r>
              <a:rPr lang="ru-RU" sz="3600" b="1" dirty="0" smtClean="0">
                <a:solidFill>
                  <a:schemeClr val="accent1">
                    <a:lumMod val="50000"/>
                  </a:schemeClr>
                </a:solidFill>
              </a:rPr>
              <a:t>Основные нормативные документы</a:t>
            </a:r>
            <a:endParaRPr lang="ru-RU" sz="3600" b="1" dirty="0">
              <a:solidFill>
                <a:schemeClr val="accent1">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54035" y="1484784"/>
            <a:ext cx="8784975" cy="5040560"/>
          </a:xfrm>
          <a:solidFill>
            <a:schemeClr val="bg2">
              <a:lumMod val="90000"/>
            </a:schemeClr>
          </a:solidFill>
        </p:spPr>
        <p:txBody>
          <a:bodyPr/>
          <a:lstStyle/>
          <a:p>
            <a:r>
              <a:rPr lang="ru-RU" sz="3600" dirty="0" smtClean="0">
                <a:latin typeface="Arial" panose="020B0604020202020204" pitchFamily="34" charset="0"/>
                <a:cs typeface="Arial" panose="020B0604020202020204" pitchFamily="34" charset="0"/>
              </a:rPr>
              <a:t>заданные параметры микроклимата</a:t>
            </a:r>
            <a:r>
              <a:rPr lang="ru-RU" sz="3600" dirty="0">
                <a:latin typeface="Arial" panose="020B0604020202020204" pitchFamily="34" charset="0"/>
                <a:cs typeface="Arial" panose="020B0604020202020204" pitchFamily="34" charset="0"/>
              </a:rPr>
              <a:t>;</a:t>
            </a:r>
            <a:r>
              <a:rPr lang="ru-RU" sz="3600" dirty="0" smtClean="0">
                <a:latin typeface="Arial" panose="020B0604020202020204" pitchFamily="34" charset="0"/>
                <a:cs typeface="Arial" panose="020B0604020202020204" pitchFamily="34" charset="0"/>
              </a:rPr>
              <a:t> </a:t>
            </a:r>
          </a:p>
          <a:p>
            <a:r>
              <a:rPr lang="ru-RU" sz="3600" dirty="0" smtClean="0">
                <a:latin typeface="Arial" panose="020B0604020202020204" pitchFamily="34" charset="0"/>
                <a:cs typeface="Arial" panose="020B0604020202020204" pitchFamily="34" charset="0"/>
              </a:rPr>
              <a:t>тепловую защиту;</a:t>
            </a:r>
            <a:endParaRPr lang="ru-RU" sz="3600" dirty="0">
              <a:latin typeface="Arial" panose="020B0604020202020204" pitchFamily="34" charset="0"/>
              <a:cs typeface="Arial" panose="020B0604020202020204" pitchFamily="34" charset="0"/>
            </a:endParaRPr>
          </a:p>
          <a:p>
            <a:r>
              <a:rPr lang="ru-RU" sz="3600" dirty="0" smtClean="0">
                <a:latin typeface="Arial" panose="020B0604020202020204" pitchFamily="34" charset="0"/>
                <a:cs typeface="Arial" panose="020B0604020202020204" pitchFamily="34" charset="0"/>
              </a:rPr>
              <a:t>защиту </a:t>
            </a:r>
            <a:r>
              <a:rPr lang="ru-RU" sz="3600" dirty="0">
                <a:latin typeface="Arial" panose="020B0604020202020204" pitchFamily="34" charset="0"/>
                <a:cs typeface="Arial" panose="020B0604020202020204" pitchFamily="34" charset="0"/>
              </a:rPr>
              <a:t>от переувлажнения ограждающих конструкций;</a:t>
            </a:r>
          </a:p>
          <a:p>
            <a:r>
              <a:rPr lang="ru-RU" sz="3600" dirty="0" smtClean="0">
                <a:latin typeface="Arial" panose="020B0604020202020204" pitchFamily="34" charset="0"/>
                <a:cs typeface="Arial" panose="020B0604020202020204" pitchFamily="34" charset="0"/>
              </a:rPr>
              <a:t>эффективность </a:t>
            </a:r>
            <a:r>
              <a:rPr lang="ru-RU" sz="3600" dirty="0">
                <a:latin typeface="Arial" panose="020B0604020202020204" pitchFamily="34" charset="0"/>
                <a:cs typeface="Arial" panose="020B0604020202020204" pitchFamily="34" charset="0"/>
              </a:rPr>
              <a:t>расхода тепловой энергии на отопление и вентиляцию;</a:t>
            </a:r>
          </a:p>
          <a:p>
            <a:r>
              <a:rPr lang="ru-RU" sz="3600" dirty="0" smtClean="0">
                <a:latin typeface="Arial" panose="020B0604020202020204" pitchFamily="34" charset="0"/>
                <a:cs typeface="Arial" panose="020B0604020202020204" pitchFamily="34" charset="0"/>
              </a:rPr>
              <a:t>необходимую надежность </a:t>
            </a:r>
            <a:r>
              <a:rPr lang="ru-RU" sz="3600" dirty="0">
                <a:latin typeface="Arial" panose="020B0604020202020204" pitchFamily="34" charset="0"/>
                <a:cs typeface="Arial" panose="020B0604020202020204" pitchFamily="34" charset="0"/>
              </a:rPr>
              <a:t>и </a:t>
            </a:r>
            <a:r>
              <a:rPr lang="ru-RU" sz="3600" dirty="0" smtClean="0">
                <a:latin typeface="Arial" panose="020B0604020202020204" pitchFamily="34" charset="0"/>
                <a:cs typeface="Arial" panose="020B0604020202020204" pitchFamily="34" charset="0"/>
              </a:rPr>
              <a:t>долговечность </a:t>
            </a:r>
            <a:r>
              <a:rPr lang="ru-RU" sz="3600" dirty="0">
                <a:latin typeface="Arial" panose="020B0604020202020204" pitchFamily="34" charset="0"/>
                <a:cs typeface="Arial" panose="020B0604020202020204" pitchFamily="34" charset="0"/>
              </a:rPr>
              <a:t>конструкций.</a:t>
            </a:r>
          </a:p>
          <a:p>
            <a:endParaRPr lang="ru-RU" dirty="0"/>
          </a:p>
        </p:txBody>
      </p:sp>
      <p:sp>
        <p:nvSpPr>
          <p:cNvPr id="4" name="Прямоугольник 3"/>
          <p:cNvSpPr/>
          <p:nvPr/>
        </p:nvSpPr>
        <p:spPr>
          <a:xfrm>
            <a:off x="0" y="116632"/>
            <a:ext cx="9144000" cy="646331"/>
          </a:xfrm>
          <a:prstGeom prst="rect">
            <a:avLst/>
          </a:prstGeom>
          <a:solidFill>
            <a:schemeClr val="bg2">
              <a:lumMod val="25000"/>
            </a:schemeClr>
          </a:solidFill>
        </p:spPr>
        <p:txBody>
          <a:bodyPr wrap="square">
            <a:spAutoFit/>
          </a:bodyPr>
          <a:lstStyle/>
          <a:p>
            <a:pPr marL="352425" fontAlgn="auto">
              <a:spcBef>
                <a:spcPts val="0"/>
              </a:spcBef>
              <a:spcAft>
                <a:spcPts val="0"/>
              </a:spcAft>
              <a:defRPr/>
            </a:pPr>
            <a:r>
              <a:rPr lang="ru-RU" sz="3600" dirty="0" smtClean="0">
                <a:solidFill>
                  <a:schemeClr val="bg1"/>
                </a:solidFill>
              </a:rPr>
              <a:t>Требования норм должны обеспечить:</a:t>
            </a:r>
            <a:endParaRPr lang="ru-RU" sz="3600" dirty="0">
              <a:solidFill>
                <a:schemeClr val="bg1"/>
              </a:solidFill>
              <a:latin typeface="Arial" pitchFamily="34" charset="0"/>
              <a:cs typeface="Arial"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38762" y="908720"/>
            <a:ext cx="560387"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760273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285720" y="3143248"/>
            <a:ext cx="8858280" cy="37147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600" b="0" i="0" u="none" strike="noStrike" kern="1200" cap="none" spc="0" normalizeH="0" baseline="0" noProof="0" dirty="0" smtClean="0">
                <a:ln>
                  <a:noFill/>
                </a:ln>
                <a:solidFill>
                  <a:schemeClr val="tx1"/>
                </a:solidFill>
                <a:effectLst/>
                <a:uLnTx/>
                <a:uFillTx/>
                <a:latin typeface="+mj-lt"/>
                <a:ea typeface="+mj-ea"/>
                <a:cs typeface="+mj-cs"/>
              </a:rPr>
              <a:t/>
            </a:r>
            <a:br>
              <a:rPr kumimoji="0" lang="ru-RU" sz="1600" b="0" i="0" u="none" strike="noStrike" kern="1200" cap="none" spc="0" normalizeH="0" baseline="0" noProof="0" dirty="0" smtClean="0">
                <a:ln>
                  <a:noFill/>
                </a:ln>
                <a:solidFill>
                  <a:schemeClr val="tx1"/>
                </a:solidFill>
                <a:effectLst/>
                <a:uLnTx/>
                <a:uFillTx/>
                <a:latin typeface="+mj-lt"/>
                <a:ea typeface="+mj-ea"/>
                <a:cs typeface="+mj-cs"/>
              </a:rPr>
            </a:br>
            <a: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
            </a:r>
            <a:b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r>
            <a:br>
              <a:rPr kumimoji="0" lang="ru-RU" sz="1400" b="0" i="0" u="none" strike="noStrike" kern="1200" cap="none" spc="0" normalizeH="0" baseline="0" noProof="0" dirty="0" smtClean="0">
                <a:ln>
                  <a:noFill/>
                </a:ln>
                <a:solidFill>
                  <a:schemeClr val="tx1"/>
                </a:solidFill>
                <a:effectLst/>
                <a:uLnTx/>
                <a:uFillTx/>
                <a:latin typeface="+mj-lt"/>
                <a:ea typeface="+mj-ea"/>
                <a:cs typeface="+mj-cs"/>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1400" b="1" i="0" u="none" strike="noStrike" kern="1200" cap="none" spc="0" normalizeH="0" baseline="0" noProof="0" dirty="0" smtClean="0">
              <a:ln>
                <a:noFill/>
              </a:ln>
              <a:solidFill>
                <a:schemeClr val="accent2"/>
              </a:solidFill>
              <a:effectLst/>
              <a:uLnTx/>
              <a:uFillTx/>
              <a:latin typeface="+mj-lt"/>
              <a:ea typeface="+mj-ea"/>
              <a:cs typeface="+mj-cs"/>
            </a:endParaRPr>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0"/>
            <a:ext cx="2695575" cy="428625"/>
          </a:xfrm>
          <a:prstGeom prst="rect">
            <a:avLst/>
          </a:prstGeom>
          <a:noFill/>
        </p:spPr>
      </p:pic>
      <p:pic>
        <p:nvPicPr>
          <p:cNvPr id="130050" name="Picture 2"/>
          <p:cNvPicPr>
            <a:picLocks noChangeAspect="1" noChangeArrowheads="1"/>
          </p:cNvPicPr>
          <p:nvPr/>
        </p:nvPicPr>
        <p:blipFill>
          <a:blip r:embed="rId3"/>
          <a:srcRect/>
          <a:stretch>
            <a:fillRect/>
          </a:stretch>
        </p:blipFill>
        <p:spPr bwMode="auto">
          <a:xfrm>
            <a:off x="2214546" y="1643050"/>
            <a:ext cx="4107685" cy="746851"/>
          </a:xfrm>
          <a:prstGeom prst="rect">
            <a:avLst/>
          </a:prstGeom>
          <a:noFill/>
          <a:ln w="9525">
            <a:noFill/>
            <a:miter lim="800000"/>
            <a:headEnd/>
            <a:tailEnd/>
          </a:ln>
        </p:spPr>
      </p:pic>
      <p:sp>
        <p:nvSpPr>
          <p:cNvPr id="9" name="Прямоугольник 8"/>
          <p:cNvSpPr/>
          <p:nvPr/>
        </p:nvSpPr>
        <p:spPr>
          <a:xfrm>
            <a:off x="0" y="214290"/>
            <a:ext cx="9144000" cy="1200329"/>
          </a:xfrm>
          <a:prstGeom prst="rect">
            <a:avLst/>
          </a:prstGeom>
          <a:solidFill>
            <a:schemeClr val="accent3">
              <a:lumMod val="20000"/>
              <a:lumOff val="80000"/>
            </a:schemeClr>
          </a:solidFill>
        </p:spPr>
        <p:txBody>
          <a:bodyPr wrap="square">
            <a:spAutoFit/>
          </a:bodyPr>
          <a:lstStyle/>
          <a:p>
            <a:pPr marL="352425"/>
            <a:r>
              <a:rPr lang="ru-RU" sz="3600" dirty="0" err="1" smtClean="0">
                <a:solidFill>
                  <a:schemeClr val="tx2">
                    <a:lumMod val="50000"/>
                  </a:schemeClr>
                </a:solidFill>
              </a:rPr>
              <a:t>Градусо-сутки</a:t>
            </a:r>
            <a:r>
              <a:rPr lang="ru-RU" sz="3600" dirty="0" smtClean="0">
                <a:solidFill>
                  <a:schemeClr val="tx2">
                    <a:lumMod val="50000"/>
                  </a:schemeClr>
                </a:solidFill>
              </a:rPr>
              <a:t> отопительного периода, °С·</a:t>
            </a:r>
            <a:r>
              <a:rPr lang="ru-RU" sz="3600" dirty="0" err="1" smtClean="0">
                <a:solidFill>
                  <a:schemeClr val="tx2">
                    <a:lumMod val="50000"/>
                  </a:schemeClr>
                </a:solidFill>
              </a:rPr>
              <a:t>сут</a:t>
            </a:r>
            <a:r>
              <a:rPr lang="ru-RU" sz="3600" dirty="0" smtClean="0">
                <a:solidFill>
                  <a:schemeClr val="tx2">
                    <a:lumMod val="50000"/>
                  </a:schemeClr>
                </a:solidFill>
              </a:rPr>
              <a:t>/год</a:t>
            </a:r>
            <a:endParaRPr lang="ru-RU" sz="3600" dirty="0" smtClean="0">
              <a:solidFill>
                <a:schemeClr val="accent1">
                  <a:lumMod val="50000"/>
                </a:schemeClr>
              </a:solidFill>
            </a:endParaRPr>
          </a:p>
        </p:txBody>
      </p:sp>
      <p:pic>
        <p:nvPicPr>
          <p:cNvPr id="130051" name="Picture 3"/>
          <p:cNvPicPr>
            <a:picLocks noChangeAspect="1" noChangeArrowheads="1"/>
          </p:cNvPicPr>
          <p:nvPr/>
        </p:nvPicPr>
        <p:blipFill>
          <a:blip r:embed="rId4"/>
          <a:srcRect l="10824" t="36079" r="27841" b="27841"/>
          <a:stretch>
            <a:fillRect/>
          </a:stretch>
        </p:blipFill>
        <p:spPr bwMode="auto">
          <a:xfrm>
            <a:off x="500034" y="2714620"/>
            <a:ext cx="8161077"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285720" y="3143248"/>
            <a:ext cx="8858280" cy="37147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600" b="0" i="0" u="none" strike="noStrike" kern="1200" cap="none" spc="0" normalizeH="0" baseline="0" noProof="0" dirty="0" smtClean="0">
                <a:ln>
                  <a:noFill/>
                </a:ln>
                <a:solidFill>
                  <a:schemeClr val="tx1"/>
                </a:solidFill>
                <a:effectLst/>
                <a:uLnTx/>
                <a:uFillTx/>
                <a:latin typeface="+mj-lt"/>
                <a:ea typeface="+mj-ea"/>
                <a:cs typeface="+mj-cs"/>
              </a:rPr>
              <a:t/>
            </a:r>
            <a:br>
              <a:rPr kumimoji="0" lang="ru-RU" sz="1600" b="0" i="0" u="none" strike="noStrike" kern="1200" cap="none" spc="0" normalizeH="0" baseline="0" noProof="0" dirty="0" smtClean="0">
                <a:ln>
                  <a:noFill/>
                </a:ln>
                <a:solidFill>
                  <a:schemeClr val="tx1"/>
                </a:solidFill>
                <a:effectLst/>
                <a:uLnTx/>
                <a:uFillTx/>
                <a:latin typeface="+mj-lt"/>
                <a:ea typeface="+mj-ea"/>
                <a:cs typeface="+mj-cs"/>
              </a:rPr>
            </a:br>
            <a: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
            </a:r>
            <a:b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r>
            <a:br>
              <a:rPr kumimoji="0" lang="ru-RU" sz="1400" b="0" i="0" u="none" strike="noStrike" kern="1200" cap="none" spc="0" normalizeH="0" baseline="0" noProof="0" dirty="0" smtClean="0">
                <a:ln>
                  <a:noFill/>
                </a:ln>
                <a:solidFill>
                  <a:schemeClr val="tx1"/>
                </a:solidFill>
                <a:effectLst/>
                <a:uLnTx/>
                <a:uFillTx/>
                <a:latin typeface="+mj-lt"/>
                <a:ea typeface="+mj-ea"/>
                <a:cs typeface="+mj-cs"/>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1400" b="1" i="0" u="none" strike="noStrike" kern="1200" cap="none" spc="0" normalizeH="0" baseline="0" noProof="0" dirty="0" smtClean="0">
              <a:ln>
                <a:noFill/>
              </a:ln>
              <a:solidFill>
                <a:schemeClr val="accent2"/>
              </a:solidFill>
              <a:effectLst/>
              <a:uLnTx/>
              <a:uFillTx/>
              <a:latin typeface="+mj-lt"/>
              <a:ea typeface="+mj-ea"/>
              <a:cs typeface="+mj-cs"/>
            </a:endParaRPr>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0"/>
            <a:ext cx="2695575" cy="428625"/>
          </a:xfrm>
          <a:prstGeom prst="rect">
            <a:avLst/>
          </a:prstGeom>
          <a:noFill/>
        </p:spPr>
      </p:pic>
      <p:sp>
        <p:nvSpPr>
          <p:cNvPr id="19" name="Прямоугольник 18"/>
          <p:cNvSpPr/>
          <p:nvPr/>
        </p:nvSpPr>
        <p:spPr>
          <a:xfrm>
            <a:off x="0" y="0"/>
            <a:ext cx="9144000" cy="1754326"/>
          </a:xfrm>
          <a:prstGeom prst="rect">
            <a:avLst/>
          </a:prstGeom>
          <a:solidFill>
            <a:schemeClr val="accent3">
              <a:lumMod val="20000"/>
              <a:lumOff val="80000"/>
            </a:schemeClr>
          </a:solidFill>
        </p:spPr>
        <p:txBody>
          <a:bodyPr wrap="square">
            <a:spAutoFit/>
          </a:bodyPr>
          <a:lstStyle/>
          <a:p>
            <a:pPr marL="352425"/>
            <a:r>
              <a:rPr lang="ru-RU" sz="3600" dirty="0" smtClean="0">
                <a:solidFill>
                  <a:schemeClr val="accent1">
                    <a:lumMod val="50000"/>
                  </a:schemeClr>
                </a:solidFill>
              </a:rPr>
              <a:t>Приведенное сопротивление теплопередаче ограждающих конструкций здания, м</a:t>
            </a:r>
            <a:r>
              <a:rPr lang="ru-RU" sz="3600" baseline="30000" dirty="0" smtClean="0">
                <a:solidFill>
                  <a:schemeClr val="accent1">
                    <a:lumMod val="50000"/>
                  </a:schemeClr>
                </a:solidFill>
              </a:rPr>
              <a:t>2</a:t>
            </a:r>
            <a:r>
              <a:rPr lang="ru-RU" sz="3600" dirty="0" smtClean="0">
                <a:solidFill>
                  <a:schemeClr val="accent1">
                    <a:lumMod val="50000"/>
                  </a:schemeClr>
                </a:solidFill>
              </a:rPr>
              <a:t>·</a:t>
            </a:r>
            <a:r>
              <a:rPr lang="ru-RU" sz="3600" baseline="30000" dirty="0" err="1" smtClean="0">
                <a:solidFill>
                  <a:schemeClr val="accent1">
                    <a:lumMod val="50000"/>
                  </a:schemeClr>
                </a:solidFill>
              </a:rPr>
              <a:t>о</a:t>
            </a:r>
            <a:r>
              <a:rPr lang="ru-RU" sz="3600" dirty="0" err="1" smtClean="0">
                <a:solidFill>
                  <a:schemeClr val="accent1">
                    <a:lumMod val="50000"/>
                  </a:schemeClr>
                </a:solidFill>
              </a:rPr>
              <a:t>С</a:t>
            </a:r>
            <a:r>
              <a:rPr lang="ru-RU" sz="3600" dirty="0" smtClean="0">
                <a:solidFill>
                  <a:schemeClr val="accent1">
                    <a:lumMod val="50000"/>
                  </a:schemeClr>
                </a:solidFill>
              </a:rPr>
              <a:t>/Вт</a:t>
            </a:r>
          </a:p>
        </p:txBody>
      </p:sp>
      <p:pic>
        <p:nvPicPr>
          <p:cNvPr id="1032" name="Picture 8"/>
          <p:cNvPicPr>
            <a:picLocks noChangeAspect="1" noChangeArrowheads="1"/>
          </p:cNvPicPr>
          <p:nvPr/>
        </p:nvPicPr>
        <p:blipFill>
          <a:blip r:embed="rId3"/>
          <a:srcRect l="11112" t="36830" r="34912" b="18720"/>
          <a:stretch>
            <a:fillRect/>
          </a:stretch>
        </p:blipFill>
        <p:spPr bwMode="auto">
          <a:xfrm>
            <a:off x="857224" y="2857496"/>
            <a:ext cx="7360155" cy="3788315"/>
          </a:xfrm>
          <a:prstGeom prst="rect">
            <a:avLst/>
          </a:prstGeom>
          <a:noFill/>
          <a:ln w="9525">
            <a:noFill/>
            <a:miter lim="800000"/>
            <a:headEnd/>
            <a:tailEnd/>
          </a:ln>
          <a:effectLst/>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5" name="Rectangle 11"/>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8" name="Rectangle 14"/>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40"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1039" name="Picture 15"/>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111911" y="1916832"/>
            <a:ext cx="4714875" cy="638175"/>
          </a:xfrm>
          <a:prstGeom prst="rect">
            <a:avLst/>
          </a:prstGeom>
          <a:noFill/>
        </p:spPr>
      </p:pic>
      <p:sp>
        <p:nvSpPr>
          <p:cNvPr id="1041" name="Rectangle 17"/>
          <p:cNvSpPr>
            <a:spLocks noChangeArrowheads="1"/>
          </p:cNvSpPr>
          <p:nvPr/>
        </p:nvSpPr>
        <p:spPr bwMode="auto">
          <a:xfrm>
            <a:off x="228600" y="1095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913" y="1484784"/>
            <a:ext cx="9133087" cy="4641379"/>
          </a:xfrm>
        </p:spPr>
        <p:txBody>
          <a:bodyPr/>
          <a:lstStyle/>
          <a:p>
            <a:r>
              <a:rPr lang="ru-RU" sz="3600" dirty="0" smtClean="0">
                <a:latin typeface="Arial" panose="020B0604020202020204" pitchFamily="34" charset="0"/>
                <a:cs typeface="Arial" panose="020B0604020202020204" pitchFamily="34" charset="0"/>
              </a:rPr>
              <a:t>При </a:t>
            </a:r>
            <a:r>
              <a:rPr lang="ru-RU" sz="3600" dirty="0">
                <a:latin typeface="Arial" panose="020B0604020202020204" pitchFamily="34" charset="0"/>
                <a:cs typeface="Arial" panose="020B0604020202020204" pitchFamily="34" charset="0"/>
              </a:rPr>
              <a:t>выполнении расчета удельной характеристики расхода тепловой энергии на отопление и вентиляцию </a:t>
            </a:r>
            <a:r>
              <a:rPr lang="ru-RU" sz="3600" dirty="0" smtClean="0">
                <a:latin typeface="Arial" panose="020B0604020202020204" pitchFamily="34" charset="0"/>
                <a:cs typeface="Arial" panose="020B0604020202020204" pitchFamily="34" charset="0"/>
              </a:rPr>
              <a:t>здания: </a:t>
            </a:r>
          </a:p>
          <a:p>
            <a:pPr marL="0" indent="0">
              <a:buNone/>
            </a:pPr>
            <a:r>
              <a:rPr lang="ru-RU" sz="3600" i="1" dirty="0" smtClean="0">
                <a:latin typeface="Arial" panose="020B0604020202020204" pitchFamily="34" charset="0"/>
                <a:cs typeface="Arial" panose="020B0604020202020204" pitchFamily="34" charset="0"/>
              </a:rPr>
              <a:t>    </a:t>
            </a:r>
            <a:r>
              <a:rPr lang="en-US" sz="3600" i="1" dirty="0" err="1" smtClean="0">
                <a:latin typeface="Arial" panose="020B0604020202020204" pitchFamily="34" charset="0"/>
                <a:cs typeface="Arial" panose="020B0604020202020204" pitchFamily="34" charset="0"/>
              </a:rPr>
              <a:t>m</a:t>
            </a:r>
            <a:r>
              <a:rPr lang="en-US" sz="3600" i="1" baseline="-25000" dirty="0" err="1" smtClean="0">
                <a:latin typeface="Arial" panose="020B0604020202020204" pitchFamily="34" charset="0"/>
                <a:cs typeface="Arial" panose="020B0604020202020204" pitchFamily="34" charset="0"/>
              </a:rPr>
              <a:t>p</a:t>
            </a:r>
            <a:r>
              <a:rPr lang="en-US" sz="3600" i="1" baseline="-25000" dirty="0" smtClean="0">
                <a:latin typeface="Arial" panose="020B0604020202020204" pitchFamily="34" charset="0"/>
                <a:cs typeface="Arial" panose="020B0604020202020204" pitchFamily="34" charset="0"/>
              </a:rPr>
              <a:t> </a:t>
            </a:r>
            <a:r>
              <a:rPr lang="ru-RU" sz="3600" dirty="0" smtClean="0">
                <a:latin typeface="Arial" panose="020B0604020202020204" pitchFamily="34" charset="0"/>
                <a:cs typeface="Arial" panose="020B0604020202020204" pitchFamily="34" charset="0"/>
              </a:rPr>
              <a:t>≥ </a:t>
            </a:r>
            <a:r>
              <a:rPr lang="ru-RU" sz="3600" dirty="0">
                <a:latin typeface="Arial" panose="020B0604020202020204" pitchFamily="34" charset="0"/>
                <a:cs typeface="Arial" panose="020B0604020202020204" pitchFamily="34" charset="0"/>
              </a:rPr>
              <a:t>0,63 - для стен, </a:t>
            </a:r>
            <a:endParaRPr lang="ru-RU" sz="3600" dirty="0" smtClean="0">
              <a:latin typeface="Arial" panose="020B0604020202020204" pitchFamily="34" charset="0"/>
              <a:cs typeface="Arial" panose="020B0604020202020204" pitchFamily="34" charset="0"/>
            </a:endParaRPr>
          </a:p>
          <a:p>
            <a:pPr marL="0" indent="0">
              <a:buNone/>
            </a:pPr>
            <a:r>
              <a:rPr lang="ru-RU" sz="3600" i="1" dirty="0">
                <a:latin typeface="Arial" panose="020B0604020202020204" pitchFamily="34" charset="0"/>
                <a:cs typeface="Arial" panose="020B0604020202020204" pitchFamily="34" charset="0"/>
              </a:rPr>
              <a:t> </a:t>
            </a:r>
            <a:r>
              <a:rPr lang="ru-RU" sz="3600" i="1" dirty="0" smtClean="0">
                <a:latin typeface="Arial" panose="020B0604020202020204" pitchFamily="34" charset="0"/>
                <a:cs typeface="Arial" panose="020B0604020202020204" pitchFamily="34" charset="0"/>
              </a:rPr>
              <a:t>   </a:t>
            </a:r>
            <a:r>
              <a:rPr lang="en-US" sz="3600" i="1" dirty="0" err="1" smtClean="0">
                <a:latin typeface="Arial" panose="020B0604020202020204" pitchFamily="34" charset="0"/>
                <a:cs typeface="Arial" panose="020B0604020202020204" pitchFamily="34" charset="0"/>
              </a:rPr>
              <a:t>m</a:t>
            </a:r>
            <a:r>
              <a:rPr lang="en-US" sz="3600" i="1" baseline="-25000" dirty="0" err="1" smtClean="0">
                <a:latin typeface="Arial" panose="020B0604020202020204" pitchFamily="34" charset="0"/>
                <a:cs typeface="Arial" panose="020B0604020202020204" pitchFamily="34" charset="0"/>
              </a:rPr>
              <a:t>p</a:t>
            </a:r>
            <a:r>
              <a:rPr lang="en-US" sz="3600" i="1" baseline="-25000" dirty="0" smtClean="0">
                <a:latin typeface="Arial" panose="020B0604020202020204" pitchFamily="34" charset="0"/>
                <a:cs typeface="Arial" panose="020B0604020202020204" pitchFamily="34" charset="0"/>
              </a:rPr>
              <a:t> </a:t>
            </a:r>
            <a:r>
              <a:rPr lang="ru-RU" sz="3600" dirty="0">
                <a:latin typeface="Arial" panose="020B0604020202020204" pitchFamily="34" charset="0"/>
                <a:cs typeface="Arial" panose="020B0604020202020204" pitchFamily="34" charset="0"/>
              </a:rPr>
              <a:t>≥</a:t>
            </a:r>
            <a:r>
              <a:rPr lang="ru-RU" sz="3600" dirty="0" smtClean="0">
                <a:latin typeface="Arial" panose="020B0604020202020204" pitchFamily="34" charset="0"/>
                <a:cs typeface="Arial" panose="020B0604020202020204" pitchFamily="34" charset="0"/>
              </a:rPr>
              <a:t> </a:t>
            </a:r>
            <a:r>
              <a:rPr lang="ru-RU" sz="3600" dirty="0">
                <a:latin typeface="Arial" panose="020B0604020202020204" pitchFamily="34" charset="0"/>
                <a:cs typeface="Arial" panose="020B0604020202020204" pitchFamily="34" charset="0"/>
              </a:rPr>
              <a:t>0,95 - для </a:t>
            </a:r>
            <a:r>
              <a:rPr lang="ru-RU" sz="3600" dirty="0" err="1">
                <a:latin typeface="Arial" panose="020B0604020202020204" pitchFamily="34" charset="0"/>
                <a:cs typeface="Arial" panose="020B0604020202020204" pitchFamily="34" charset="0"/>
              </a:rPr>
              <a:t>светопрозрачных</a:t>
            </a:r>
            <a:r>
              <a:rPr lang="ru-RU" sz="3600" dirty="0">
                <a:latin typeface="Arial" panose="020B0604020202020204" pitchFamily="34" charset="0"/>
                <a:cs typeface="Arial" panose="020B0604020202020204" pitchFamily="34" charset="0"/>
              </a:rPr>
              <a:t> конструкций, </a:t>
            </a:r>
            <a:endParaRPr lang="ru-RU" sz="3600" dirty="0" smtClean="0">
              <a:latin typeface="Arial" panose="020B0604020202020204" pitchFamily="34" charset="0"/>
              <a:cs typeface="Arial" panose="020B0604020202020204" pitchFamily="34" charset="0"/>
            </a:endParaRPr>
          </a:p>
          <a:p>
            <a:pPr marL="0" indent="0">
              <a:buNone/>
            </a:pPr>
            <a:r>
              <a:rPr lang="ru-RU" sz="3600" i="1" dirty="0">
                <a:latin typeface="Arial" panose="020B0604020202020204" pitchFamily="34" charset="0"/>
                <a:cs typeface="Arial" panose="020B0604020202020204" pitchFamily="34" charset="0"/>
              </a:rPr>
              <a:t> </a:t>
            </a:r>
            <a:r>
              <a:rPr lang="ru-RU" sz="3600" i="1" dirty="0" smtClean="0">
                <a:latin typeface="Arial" panose="020B0604020202020204" pitchFamily="34" charset="0"/>
                <a:cs typeface="Arial" panose="020B0604020202020204" pitchFamily="34" charset="0"/>
              </a:rPr>
              <a:t>   </a:t>
            </a:r>
            <a:r>
              <a:rPr lang="en-US" sz="3600" i="1" dirty="0" err="1" smtClean="0">
                <a:latin typeface="Arial" panose="020B0604020202020204" pitchFamily="34" charset="0"/>
                <a:cs typeface="Arial" panose="020B0604020202020204" pitchFamily="34" charset="0"/>
              </a:rPr>
              <a:t>m</a:t>
            </a:r>
            <a:r>
              <a:rPr lang="en-US" sz="3600" i="1" baseline="-25000" dirty="0" err="1" smtClean="0">
                <a:latin typeface="Arial" panose="020B0604020202020204" pitchFamily="34" charset="0"/>
                <a:cs typeface="Arial" panose="020B0604020202020204" pitchFamily="34" charset="0"/>
              </a:rPr>
              <a:t>p</a:t>
            </a:r>
            <a:r>
              <a:rPr lang="ru-RU" sz="3600" dirty="0" smtClean="0">
                <a:latin typeface="Arial" panose="020B0604020202020204" pitchFamily="34" charset="0"/>
                <a:cs typeface="Arial" panose="020B0604020202020204" pitchFamily="34" charset="0"/>
              </a:rPr>
              <a:t> </a:t>
            </a:r>
            <a:r>
              <a:rPr lang="ru-RU" sz="3600" dirty="0">
                <a:latin typeface="Arial" panose="020B0604020202020204" pitchFamily="34" charset="0"/>
                <a:cs typeface="Arial" panose="020B0604020202020204" pitchFamily="34" charset="0"/>
              </a:rPr>
              <a:t>≥</a:t>
            </a:r>
            <a:r>
              <a:rPr lang="ru-RU" sz="3600" dirty="0" smtClean="0">
                <a:latin typeface="Arial" panose="020B0604020202020204" pitchFamily="34" charset="0"/>
                <a:cs typeface="Arial" panose="020B0604020202020204" pitchFamily="34" charset="0"/>
              </a:rPr>
              <a:t> </a:t>
            </a:r>
            <a:r>
              <a:rPr lang="ru-RU" sz="3600" dirty="0">
                <a:latin typeface="Arial" panose="020B0604020202020204" pitchFamily="34" charset="0"/>
                <a:cs typeface="Arial" panose="020B0604020202020204" pitchFamily="34" charset="0"/>
              </a:rPr>
              <a:t>0,8 - для остальных ограждающих </a:t>
            </a:r>
            <a:r>
              <a:rPr lang="ru-RU" sz="3600" dirty="0" smtClean="0">
                <a:latin typeface="Arial" panose="020B0604020202020204" pitchFamily="34" charset="0"/>
                <a:cs typeface="Arial" panose="020B0604020202020204" pitchFamily="34" charset="0"/>
              </a:rPr>
              <a:t>                           конструкций</a:t>
            </a:r>
            <a:r>
              <a:rPr lang="ru-RU" sz="3600" dirty="0">
                <a:latin typeface="Arial" panose="020B0604020202020204" pitchFamily="34" charset="0"/>
                <a:cs typeface="Arial" panose="020B0604020202020204" pitchFamily="34" charset="0"/>
              </a:rPr>
              <a:t>.</a:t>
            </a:r>
          </a:p>
          <a:p>
            <a:endParaRPr lang="ru-RU" dirty="0"/>
          </a:p>
        </p:txBody>
      </p:sp>
      <p:sp>
        <p:nvSpPr>
          <p:cNvPr id="4" name="Прямоугольник 3"/>
          <p:cNvSpPr/>
          <p:nvPr/>
        </p:nvSpPr>
        <p:spPr>
          <a:xfrm>
            <a:off x="10913" y="-1354"/>
            <a:ext cx="9144000" cy="1200329"/>
          </a:xfrm>
          <a:prstGeom prst="rect">
            <a:avLst/>
          </a:prstGeom>
          <a:solidFill>
            <a:schemeClr val="accent3">
              <a:lumMod val="20000"/>
              <a:lumOff val="80000"/>
            </a:schemeClr>
          </a:solidFill>
        </p:spPr>
        <p:txBody>
          <a:bodyPr wrap="square">
            <a:spAutoFit/>
          </a:bodyPr>
          <a:lstStyle/>
          <a:p>
            <a:pPr marL="352425"/>
            <a:r>
              <a:rPr lang="en-US" sz="3600" i="1" dirty="0" err="1" smtClean="0"/>
              <a:t>m</a:t>
            </a:r>
            <a:r>
              <a:rPr lang="en-US" sz="3600" i="1" baseline="-25000" dirty="0" err="1" smtClean="0"/>
              <a:t>p</a:t>
            </a:r>
            <a:r>
              <a:rPr lang="ru-RU" sz="3600" i="1" baseline="-25000" dirty="0" smtClean="0"/>
              <a:t> </a:t>
            </a:r>
            <a:r>
              <a:rPr lang="ru-RU" sz="3600" i="1" dirty="0" smtClean="0"/>
              <a:t> - </a:t>
            </a:r>
            <a:r>
              <a:rPr lang="ru-RU" sz="3600" dirty="0"/>
              <a:t>п</a:t>
            </a:r>
            <a:r>
              <a:rPr lang="ru-RU" sz="3600" dirty="0" smtClean="0"/>
              <a:t>онижающий </a:t>
            </a:r>
            <a:r>
              <a:rPr lang="ru-RU" sz="3600" dirty="0"/>
              <a:t>коэффициент, учитывающий особенности </a:t>
            </a:r>
            <a:r>
              <a:rPr lang="ru-RU" sz="3600" dirty="0" smtClean="0"/>
              <a:t>региона</a:t>
            </a:r>
            <a:endParaRPr lang="ru-RU" sz="3600" dirty="0" smtClean="0">
              <a:solidFill>
                <a:schemeClr val="accent1">
                  <a:lumMod val="50000"/>
                </a:schemeClr>
              </a:solidFill>
            </a:endParaRPr>
          </a:p>
        </p:txBody>
      </p:sp>
    </p:spTree>
    <p:extLst>
      <p:ext uri="{BB962C8B-B14F-4D97-AF65-F5344CB8AC3E}">
        <p14:creationId xmlns:p14="http://schemas.microsoft.com/office/powerpoint/2010/main" xmlns="" val="60438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285720" y="3143248"/>
            <a:ext cx="8858280" cy="37147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600" b="0" i="0" u="none" strike="noStrike" kern="1200" cap="none" spc="0" normalizeH="0" baseline="0" noProof="0" dirty="0" smtClean="0">
                <a:ln>
                  <a:noFill/>
                </a:ln>
                <a:solidFill>
                  <a:schemeClr val="tx1"/>
                </a:solidFill>
                <a:effectLst/>
                <a:uLnTx/>
                <a:uFillTx/>
                <a:latin typeface="+mj-lt"/>
                <a:ea typeface="+mj-ea"/>
                <a:cs typeface="+mj-cs"/>
              </a:rPr>
              <a:t/>
            </a:r>
            <a:br>
              <a:rPr kumimoji="0" lang="ru-RU" sz="1600" b="0" i="0" u="none" strike="noStrike" kern="1200" cap="none" spc="0" normalizeH="0" baseline="0" noProof="0" dirty="0" smtClean="0">
                <a:ln>
                  <a:noFill/>
                </a:ln>
                <a:solidFill>
                  <a:schemeClr val="tx1"/>
                </a:solidFill>
                <a:effectLst/>
                <a:uLnTx/>
                <a:uFillTx/>
                <a:latin typeface="+mj-lt"/>
                <a:ea typeface="+mj-ea"/>
                <a:cs typeface="+mj-cs"/>
              </a:rPr>
            </a:br>
            <a: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
            </a:r>
            <a:b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r>
            <a:br>
              <a:rPr kumimoji="0" lang="ru-RU" sz="1400" b="0" i="0" u="none" strike="noStrike" kern="1200" cap="none" spc="0" normalizeH="0" baseline="0" noProof="0" dirty="0" smtClean="0">
                <a:ln>
                  <a:noFill/>
                </a:ln>
                <a:solidFill>
                  <a:schemeClr val="tx1"/>
                </a:solidFill>
                <a:effectLst/>
                <a:uLnTx/>
                <a:uFillTx/>
                <a:latin typeface="+mj-lt"/>
                <a:ea typeface="+mj-ea"/>
                <a:cs typeface="+mj-cs"/>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1400" b="1" i="0" u="none" strike="noStrike" kern="1200" cap="none" spc="0" normalizeH="0" baseline="0" noProof="0" dirty="0" smtClean="0">
              <a:ln>
                <a:noFill/>
              </a:ln>
              <a:solidFill>
                <a:schemeClr val="accent2"/>
              </a:solidFill>
              <a:effectLst/>
              <a:uLnTx/>
              <a:uFillTx/>
              <a:latin typeface="+mj-lt"/>
              <a:ea typeface="+mj-ea"/>
              <a:cs typeface="+mj-cs"/>
            </a:endParaRPr>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0"/>
            <a:ext cx="2695575" cy="428625"/>
          </a:xfrm>
          <a:prstGeom prst="rect">
            <a:avLst/>
          </a:prstGeom>
          <a:noFill/>
        </p:spPr>
      </p:pic>
      <p:sp>
        <p:nvSpPr>
          <p:cNvPr id="19" name="Прямоугольник 18"/>
          <p:cNvSpPr/>
          <p:nvPr/>
        </p:nvSpPr>
        <p:spPr>
          <a:xfrm>
            <a:off x="0" y="0"/>
            <a:ext cx="9144000" cy="1169551"/>
          </a:xfrm>
          <a:prstGeom prst="rect">
            <a:avLst/>
          </a:prstGeom>
          <a:solidFill>
            <a:schemeClr val="accent3">
              <a:lumMod val="20000"/>
              <a:lumOff val="80000"/>
            </a:schemeClr>
          </a:solidFill>
        </p:spPr>
        <p:txBody>
          <a:bodyPr wrap="square">
            <a:spAutoFit/>
          </a:bodyPr>
          <a:lstStyle/>
          <a:p>
            <a:pPr marL="444500" indent="-444500"/>
            <a:r>
              <a:rPr lang="ru-RU" sz="3600" dirty="0" smtClean="0">
                <a:solidFill>
                  <a:schemeClr val="accent1">
                    <a:lumMod val="50000"/>
                  </a:schemeClr>
                </a:solidFill>
              </a:rPr>
              <a:t>   </a:t>
            </a:r>
            <a:r>
              <a:rPr lang="ru-RU" sz="3400" dirty="0" smtClean="0">
                <a:solidFill>
                  <a:schemeClr val="accent1">
                    <a:lumMod val="50000"/>
                  </a:schemeClr>
                </a:solidFill>
              </a:rPr>
              <a:t>Определение       фрагмента   теплозащитной оболочки здания, м</a:t>
            </a:r>
            <a:r>
              <a:rPr lang="ru-RU" sz="3400" baseline="30000" dirty="0" smtClean="0">
                <a:solidFill>
                  <a:schemeClr val="accent1">
                    <a:lumMod val="50000"/>
                  </a:schemeClr>
                </a:solidFill>
              </a:rPr>
              <a:t>2</a:t>
            </a:r>
            <a:r>
              <a:rPr lang="ru-RU" sz="3400" dirty="0" smtClean="0">
                <a:solidFill>
                  <a:schemeClr val="accent1">
                    <a:lumMod val="50000"/>
                  </a:schemeClr>
                </a:solidFill>
              </a:rPr>
              <a:t>·</a:t>
            </a:r>
            <a:r>
              <a:rPr lang="ru-RU" sz="3400" baseline="30000" dirty="0" err="1" smtClean="0">
                <a:solidFill>
                  <a:schemeClr val="accent1">
                    <a:lumMod val="50000"/>
                  </a:schemeClr>
                </a:solidFill>
              </a:rPr>
              <a:t>о</a:t>
            </a:r>
            <a:r>
              <a:rPr lang="ru-RU" sz="3400" dirty="0" err="1" smtClean="0">
                <a:solidFill>
                  <a:schemeClr val="accent1">
                    <a:lumMod val="50000"/>
                  </a:schemeClr>
                </a:solidFill>
              </a:rPr>
              <a:t>С</a:t>
            </a:r>
            <a:r>
              <a:rPr lang="ru-RU" sz="3400" dirty="0" smtClean="0">
                <a:solidFill>
                  <a:schemeClr val="accent1">
                    <a:lumMod val="50000"/>
                  </a:schemeClr>
                </a:solidFill>
              </a:rPr>
              <a:t>/Вт</a:t>
            </a: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5" name="Rectangle 11"/>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8" name="Rectangle 14"/>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41" name="Rectangle 17"/>
          <p:cNvSpPr>
            <a:spLocks noChangeArrowheads="1"/>
          </p:cNvSpPr>
          <p:nvPr/>
        </p:nvSpPr>
        <p:spPr bwMode="auto">
          <a:xfrm>
            <a:off x="228600" y="1095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286116" y="0"/>
            <a:ext cx="695325" cy="657225"/>
          </a:xfrm>
          <a:prstGeom prst="rect">
            <a:avLst/>
          </a:prstGeom>
          <a:noFill/>
        </p:spPr>
      </p:pic>
      <p:pic>
        <p:nvPicPr>
          <p:cNvPr id="17" name="Рисунок 16"/>
          <p:cNvPicPr/>
          <p:nvPr/>
        </p:nvPicPr>
        <p:blipFill>
          <a:blip r:embed="rId4"/>
          <a:srcRect/>
          <a:stretch>
            <a:fillRect/>
          </a:stretch>
        </p:blipFill>
        <p:spPr bwMode="auto">
          <a:xfrm>
            <a:off x="0" y="1428736"/>
            <a:ext cx="9144000" cy="2071702"/>
          </a:xfrm>
          <a:prstGeom prst="rect">
            <a:avLst/>
          </a:prstGeom>
          <a:noFill/>
          <a:ln w="9525">
            <a:noFill/>
            <a:miter lim="800000"/>
            <a:headEnd/>
            <a:tailEnd/>
          </a:ln>
        </p:spPr>
      </p:pic>
      <p:sp>
        <p:nvSpPr>
          <p:cNvPr id="18" name="Rectangle 13"/>
          <p:cNvSpPr>
            <a:spLocks noChangeArrowheads="1"/>
          </p:cNvSpPr>
          <p:nvPr/>
        </p:nvSpPr>
        <p:spPr bwMode="auto">
          <a:xfrm>
            <a:off x="-357222" y="350043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pic>
        <p:nvPicPr>
          <p:cNvPr id="1029" name="Picture 5"/>
          <p:cNvPicPr>
            <a:picLocks noChangeAspect="1" noChangeArrowheads="1"/>
          </p:cNvPicPr>
          <p:nvPr/>
        </p:nvPicPr>
        <p:blipFill>
          <a:blip r:embed="rId5"/>
          <a:srcRect/>
          <a:stretch>
            <a:fillRect/>
          </a:stretch>
        </p:blipFill>
        <p:spPr bwMode="auto">
          <a:xfrm>
            <a:off x="928662" y="3500438"/>
            <a:ext cx="1643074" cy="1307753"/>
          </a:xfrm>
          <a:prstGeom prst="rect">
            <a:avLst/>
          </a:prstGeom>
          <a:noFill/>
          <a:ln w="9525">
            <a:noFill/>
            <a:miter lim="800000"/>
            <a:headEnd/>
            <a:tailEnd/>
          </a:ln>
        </p:spPr>
      </p:pic>
      <p:sp>
        <p:nvSpPr>
          <p:cNvPr id="103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1030" name="Picture 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571868" y="3571876"/>
            <a:ext cx="4800600" cy="1209675"/>
          </a:xfrm>
          <a:prstGeom prst="rect">
            <a:avLst/>
          </a:prstGeom>
          <a:noFill/>
        </p:spPr>
      </p:pic>
      <p:sp>
        <p:nvSpPr>
          <p:cNvPr id="3" name="Rectangle 8"/>
          <p:cNvSpPr>
            <a:spLocks noChangeArrowheads="1"/>
          </p:cNvSpPr>
          <p:nvPr/>
        </p:nvSpPr>
        <p:spPr bwMode="auto">
          <a:xfrm>
            <a:off x="0" y="1666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1033" name="Picture 9"/>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1000100" y="5072074"/>
            <a:ext cx="4048125" cy="1076325"/>
          </a:xfrm>
          <a:prstGeom prst="rect">
            <a:avLst/>
          </a:prstGeom>
          <a:noFill/>
        </p:spPr>
      </p:pic>
      <p:sp>
        <p:nvSpPr>
          <p:cNvPr id="5" name="Rectangle 11"/>
          <p:cNvSpPr>
            <a:spLocks noChangeArrowheads="1"/>
          </p:cNvSpPr>
          <p:nvPr/>
        </p:nvSpPr>
        <p:spPr bwMode="auto">
          <a:xfrm>
            <a:off x="0" y="1533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10" name="Picture 16"/>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6643702" y="4857760"/>
            <a:ext cx="1666875" cy="1323975"/>
          </a:xfrm>
          <a:prstGeom prst="rect">
            <a:avLst/>
          </a:prstGeom>
          <a:noFill/>
        </p:spPr>
      </p:pic>
      <p:sp>
        <p:nvSpPr>
          <p:cNvPr id="1042" name="Rectangle 18"/>
          <p:cNvSpPr>
            <a:spLocks noChangeArrowheads="1"/>
          </p:cNvSpPr>
          <p:nvPr/>
        </p:nvSpPr>
        <p:spPr bwMode="auto">
          <a:xfrm>
            <a:off x="0" y="1781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1285860"/>
            <a:ext cx="9144000" cy="4840303"/>
          </a:xfrm>
        </p:spPr>
        <p:txBody>
          <a:bodyPr/>
          <a:lstStyle/>
          <a:p>
            <a:r>
              <a:rPr lang="ru-RU" sz="3600" dirty="0" smtClean="0">
                <a:latin typeface="Arial" pitchFamily="34" charset="0"/>
                <a:cs typeface="Arial" pitchFamily="34" charset="0"/>
              </a:rPr>
              <a:t>СП 230.1325800.2015. Конструкции ограждающие зданий. Характеристики теплотехнических однородностей.  </a:t>
            </a:r>
            <a:endParaRPr lang="ru-RU" sz="3600" dirty="0">
              <a:latin typeface="Arial" pitchFamily="34" charset="0"/>
              <a:cs typeface="Arial" pitchFamily="34" charset="0"/>
            </a:endParaRPr>
          </a:p>
        </p:txBody>
      </p:sp>
      <p:sp>
        <p:nvSpPr>
          <p:cNvPr id="4" name="Прямоугольник 3"/>
          <p:cNvSpPr/>
          <p:nvPr/>
        </p:nvSpPr>
        <p:spPr>
          <a:xfrm>
            <a:off x="0" y="0"/>
            <a:ext cx="9144000" cy="646331"/>
          </a:xfrm>
          <a:prstGeom prst="rect">
            <a:avLst/>
          </a:prstGeom>
          <a:solidFill>
            <a:schemeClr val="accent3">
              <a:lumMod val="20000"/>
              <a:lumOff val="80000"/>
            </a:schemeClr>
          </a:solidFill>
        </p:spPr>
        <p:txBody>
          <a:bodyPr wrap="square">
            <a:spAutoFit/>
          </a:bodyPr>
          <a:lstStyle/>
          <a:p>
            <a:pPr marL="352425" fontAlgn="auto">
              <a:spcBef>
                <a:spcPts val="0"/>
              </a:spcBef>
              <a:spcAft>
                <a:spcPts val="0"/>
              </a:spcAft>
              <a:defRPr/>
            </a:pPr>
            <a:r>
              <a:rPr lang="ru-RU" sz="3600" b="1" dirty="0" smtClean="0">
                <a:solidFill>
                  <a:schemeClr val="accent1">
                    <a:lumMod val="50000"/>
                  </a:schemeClr>
                </a:solidFill>
              </a:rPr>
              <a:t>Основной нормативный документ</a:t>
            </a:r>
            <a:endParaRPr lang="ru-RU" sz="3600" b="1" dirty="0">
              <a:solidFill>
                <a:schemeClr val="accent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xmlns="" val="1426787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2509" t="18745" r="20148" b="11728"/>
          <a:stretch/>
        </p:blipFill>
        <p:spPr bwMode="auto">
          <a:xfrm>
            <a:off x="0" y="332656"/>
            <a:ext cx="9144000" cy="62332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5916843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6945" t="44939" r="6734" b="7925"/>
          <a:stretch>
            <a:fillRect/>
          </a:stretch>
        </p:blipFill>
        <p:spPr bwMode="auto">
          <a:xfrm>
            <a:off x="-23282" y="3071810"/>
            <a:ext cx="9167282" cy="2643206"/>
          </a:xfrm>
          <a:prstGeom prst="rect">
            <a:avLst/>
          </a:prstGeom>
          <a:noFill/>
          <a:ln w="9525">
            <a:noFill/>
            <a:miter lim="800000"/>
            <a:headEnd/>
            <a:tailEnd/>
          </a:ln>
          <a:effectLst/>
        </p:spPr>
      </p:pic>
      <p:sp>
        <p:nvSpPr>
          <p:cNvPr id="4" name="Прямоугольник 3"/>
          <p:cNvSpPr/>
          <p:nvPr/>
        </p:nvSpPr>
        <p:spPr>
          <a:xfrm>
            <a:off x="0" y="0"/>
            <a:ext cx="8858312" cy="2308324"/>
          </a:xfrm>
          <a:prstGeom prst="rect">
            <a:avLst/>
          </a:prstGeom>
        </p:spPr>
        <p:txBody>
          <a:bodyPr wrap="square">
            <a:spAutoFit/>
          </a:bodyPr>
          <a:lstStyle/>
          <a:p>
            <a:pPr marL="352425"/>
            <a:r>
              <a:rPr lang="en-US" sz="3600" dirty="0" smtClean="0"/>
              <a:t>HEAT2 – </a:t>
            </a:r>
            <a:r>
              <a:rPr lang="ru-RU" sz="3600" dirty="0" smtClean="0"/>
              <a:t>программа для решения задач двухмерного теплообмена.</a:t>
            </a:r>
          </a:p>
          <a:p>
            <a:pPr marL="352425"/>
            <a:r>
              <a:rPr lang="ru-RU" sz="3600" dirty="0" smtClean="0"/>
              <a:t>НЕАТ3 – программа для решения задач двухмерного теплообмена.</a:t>
            </a:r>
            <a:endParaRPr lang="ru-RU" sz="3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28596" y="214290"/>
            <a:ext cx="8715404" cy="5786478"/>
          </a:xfrm>
        </p:spPr>
        <p:txBody>
          <a:bodyPr/>
          <a:lstStyle/>
          <a:p>
            <a:pPr algn="l" eaLnBrk="1" hangingPunct="1"/>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endParaRPr lang="en-US" sz="2200" b="1" dirty="0" smtClean="0"/>
          </a:p>
        </p:txBody>
      </p:sp>
      <p:sp>
        <p:nvSpPr>
          <p:cNvPr id="9" name="Заголовок 1"/>
          <p:cNvSpPr txBox="1">
            <a:spLocks/>
          </p:cNvSpPr>
          <p:nvPr/>
        </p:nvSpPr>
        <p:spPr bwMode="auto">
          <a:xfrm>
            <a:off x="214282" y="1285860"/>
            <a:ext cx="8929718" cy="42862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444500" indent="-444500">
              <a:buFont typeface="Wingdings" pitchFamily="2" charset="2"/>
              <a:buChar char="ü"/>
            </a:pPr>
            <a:r>
              <a:rPr lang="ru-RU" sz="3600" dirty="0" smtClean="0">
                <a:latin typeface="Arial" pitchFamily="34" charset="0"/>
                <a:cs typeface="Arial" pitchFamily="34" charset="0"/>
              </a:rPr>
              <a:t>Основные требования по теплозащите зданий</a:t>
            </a:r>
          </a:p>
          <a:p>
            <a:pPr marL="444500" indent="-444500">
              <a:buFont typeface="Wingdings" pitchFamily="2" charset="2"/>
              <a:buChar char="ü"/>
            </a:pPr>
            <a:r>
              <a:rPr lang="ru-RU" sz="3600" dirty="0" smtClean="0">
                <a:latin typeface="Arial" pitchFamily="34" charset="0"/>
                <a:cs typeface="Arial" pitchFamily="34" charset="0"/>
              </a:rPr>
              <a:t> Оптимальные архитектурно-планировочные решения</a:t>
            </a:r>
          </a:p>
          <a:p>
            <a:endParaRPr lang="ru-RU" sz="3600" dirty="0" smtClean="0">
              <a:latin typeface="Arial" pitchFamily="34" charset="0"/>
              <a:cs typeface="Arial" pitchFamily="34" charset="0"/>
            </a:endParaRPr>
          </a:p>
        </p:txBody>
      </p:sp>
      <p:sp>
        <p:nvSpPr>
          <p:cNvPr id="5" name="Заголовок 1"/>
          <p:cNvSpPr txBox="1">
            <a:spLocks/>
          </p:cNvSpPr>
          <p:nvPr/>
        </p:nvSpPr>
        <p:spPr bwMode="auto">
          <a:xfrm>
            <a:off x="500034"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ru-RU" sz="3600" b="1" i="0" u="none" strike="noStrike" kern="1200" cap="none" spc="0" normalizeH="0" baseline="0" noProof="0" dirty="0" err="1" smtClean="0">
                <a:ln>
                  <a:noFill/>
                </a:ln>
                <a:solidFill>
                  <a:schemeClr val="tx1"/>
                </a:solidFill>
                <a:effectLst/>
                <a:uLnTx/>
                <a:uFillTx/>
                <a:latin typeface="Arial" pitchFamily="34" charset="0"/>
                <a:ea typeface="+mj-ea"/>
                <a:cs typeface="Arial" pitchFamily="34" charset="0"/>
              </a:rPr>
              <a:t>Подтемы</a:t>
            </a:r>
            <a:endParaRPr kumimoji="0" lang="ru-RU" sz="36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14282" y="0"/>
            <a:ext cx="8572560" cy="1754326"/>
          </a:xfrm>
          <a:prstGeom prst="rect">
            <a:avLst/>
          </a:prstGeom>
        </p:spPr>
        <p:txBody>
          <a:bodyPr wrap="square">
            <a:spAutoFit/>
          </a:bodyPr>
          <a:lstStyle/>
          <a:p>
            <a:r>
              <a:rPr lang="ru-RU" sz="3600" dirty="0" smtClean="0">
                <a:cs typeface="Times New Roman" pitchFamily="18" charset="0"/>
              </a:rPr>
              <a:t>“SHADDAN_3D_ST” программа расчета пространственных стационарных температурных полей</a:t>
            </a:r>
            <a:endParaRPr lang="ru-RU" sz="3600" dirty="0"/>
          </a:p>
        </p:txBody>
      </p:sp>
      <p:pic>
        <p:nvPicPr>
          <p:cNvPr id="2050" name="Picture 2" descr="C:\Documents and Settings\dekan1\Мои документы\НИР\ПУБЛИКАЦИИ\статьи 2014\ПГС Корн\Рис к статье. испр.files\рис.3, а.png"/>
          <p:cNvPicPr>
            <a:picLocks noChangeAspect="1" noChangeArrowheads="1"/>
          </p:cNvPicPr>
          <p:nvPr/>
        </p:nvPicPr>
        <p:blipFill>
          <a:blip r:embed="rId2"/>
          <a:srcRect l="15209" t="1616" r="38326" b="53735"/>
          <a:stretch>
            <a:fillRect/>
          </a:stretch>
        </p:blipFill>
        <p:spPr bwMode="auto">
          <a:xfrm>
            <a:off x="571472" y="2285992"/>
            <a:ext cx="3466667" cy="3600000"/>
          </a:xfrm>
          <a:prstGeom prst="rect">
            <a:avLst/>
          </a:prstGeom>
          <a:noFill/>
        </p:spPr>
      </p:pic>
      <p:pic>
        <p:nvPicPr>
          <p:cNvPr id="6" name="Рисунок 5" descr="C:\Documents and Settings\dekan1\Мои документы\НИР\Кычкин\2017\Пространственный продольный узел патента №1\Утепленный\1.bmp"/>
          <p:cNvPicPr/>
          <p:nvPr/>
        </p:nvPicPr>
        <p:blipFill>
          <a:blip r:embed="rId3"/>
          <a:srcRect t="2998" r="29557" b="5936"/>
          <a:stretch>
            <a:fillRect/>
          </a:stretch>
        </p:blipFill>
        <p:spPr bwMode="auto">
          <a:xfrm>
            <a:off x="4286248" y="2285992"/>
            <a:ext cx="4184659" cy="360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285720" y="3143248"/>
            <a:ext cx="8858280" cy="37147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600" b="0" i="0" u="none" strike="noStrike" kern="1200" cap="none" spc="0" normalizeH="0" baseline="0" noProof="0" dirty="0" smtClean="0">
                <a:ln>
                  <a:noFill/>
                </a:ln>
                <a:solidFill>
                  <a:schemeClr val="tx1"/>
                </a:solidFill>
                <a:effectLst/>
                <a:uLnTx/>
                <a:uFillTx/>
                <a:latin typeface="+mj-lt"/>
                <a:ea typeface="+mj-ea"/>
                <a:cs typeface="+mj-cs"/>
              </a:rPr>
              <a:t/>
            </a:r>
            <a:br>
              <a:rPr kumimoji="0" lang="ru-RU" sz="1600" b="0" i="0" u="none" strike="noStrike" kern="1200" cap="none" spc="0" normalizeH="0" baseline="0" noProof="0" dirty="0" smtClean="0">
                <a:ln>
                  <a:noFill/>
                </a:ln>
                <a:solidFill>
                  <a:schemeClr val="tx1"/>
                </a:solidFill>
                <a:effectLst/>
                <a:uLnTx/>
                <a:uFillTx/>
                <a:latin typeface="+mj-lt"/>
                <a:ea typeface="+mj-ea"/>
                <a:cs typeface="+mj-cs"/>
              </a:rPr>
            </a:br>
            <a: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
            </a:r>
            <a:b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r>
            <a:br>
              <a:rPr kumimoji="0" lang="ru-RU" sz="1400" b="0" i="0" u="none" strike="noStrike" kern="1200" cap="none" spc="0" normalizeH="0" baseline="0" noProof="0" dirty="0" smtClean="0">
                <a:ln>
                  <a:noFill/>
                </a:ln>
                <a:solidFill>
                  <a:schemeClr val="tx1"/>
                </a:solidFill>
                <a:effectLst/>
                <a:uLnTx/>
                <a:uFillTx/>
                <a:latin typeface="+mj-lt"/>
                <a:ea typeface="+mj-ea"/>
                <a:cs typeface="+mj-cs"/>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1400" b="1" i="0" u="none" strike="noStrike" kern="1200" cap="none" spc="0" normalizeH="0" baseline="0" noProof="0" dirty="0" smtClean="0">
              <a:ln>
                <a:noFill/>
              </a:ln>
              <a:solidFill>
                <a:schemeClr val="accent2"/>
              </a:solidFill>
              <a:effectLst/>
              <a:uLnTx/>
              <a:uFillTx/>
              <a:latin typeface="+mj-lt"/>
              <a:ea typeface="+mj-ea"/>
              <a:cs typeface="+mj-cs"/>
            </a:endParaRPr>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0"/>
            <a:ext cx="2695575" cy="428625"/>
          </a:xfrm>
          <a:prstGeom prst="rect">
            <a:avLst/>
          </a:prstGeom>
          <a:noFill/>
        </p:spPr>
      </p:pic>
      <p:sp>
        <p:nvSpPr>
          <p:cNvPr id="19" name="Прямоугольник 18"/>
          <p:cNvSpPr/>
          <p:nvPr/>
        </p:nvSpPr>
        <p:spPr>
          <a:xfrm>
            <a:off x="0" y="0"/>
            <a:ext cx="9144000" cy="1200329"/>
          </a:xfrm>
          <a:prstGeom prst="rect">
            <a:avLst/>
          </a:prstGeom>
          <a:solidFill>
            <a:schemeClr val="accent3">
              <a:lumMod val="20000"/>
              <a:lumOff val="80000"/>
            </a:schemeClr>
          </a:solidFill>
        </p:spPr>
        <p:txBody>
          <a:bodyPr wrap="square">
            <a:spAutoFit/>
          </a:bodyPr>
          <a:lstStyle/>
          <a:p>
            <a:pPr marL="444500" indent="-444500"/>
            <a:r>
              <a:rPr lang="ru-RU" sz="3600" dirty="0" smtClean="0">
                <a:solidFill>
                  <a:schemeClr val="accent1">
                    <a:lumMod val="50000"/>
                  </a:schemeClr>
                </a:solidFill>
              </a:rPr>
              <a:t>   Нормируемый температурный  перепад, </a:t>
            </a:r>
            <a:r>
              <a:rPr lang="ru-RU" sz="3600" baseline="30000" dirty="0" err="1" smtClean="0">
                <a:solidFill>
                  <a:schemeClr val="accent1">
                    <a:lumMod val="50000"/>
                  </a:schemeClr>
                </a:solidFill>
              </a:rPr>
              <a:t>о</a:t>
            </a:r>
            <a:r>
              <a:rPr lang="ru-RU" sz="3600" dirty="0" err="1" smtClean="0">
                <a:solidFill>
                  <a:schemeClr val="accent1">
                    <a:lumMod val="50000"/>
                  </a:schemeClr>
                </a:solidFill>
              </a:rPr>
              <a:t>С</a:t>
            </a:r>
            <a:endParaRPr lang="ru-RU" sz="3600" dirty="0" smtClean="0">
              <a:solidFill>
                <a:schemeClr val="accent1">
                  <a:lumMod val="50000"/>
                </a:schemeClr>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5" name="Rectangle 11"/>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8" name="Rectangle 14"/>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40"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41" name="Rectangle 17"/>
          <p:cNvSpPr>
            <a:spLocks noChangeArrowheads="1"/>
          </p:cNvSpPr>
          <p:nvPr/>
        </p:nvSpPr>
        <p:spPr bwMode="auto">
          <a:xfrm>
            <a:off x="228600" y="1095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34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13414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71736" y="1643050"/>
            <a:ext cx="3469846" cy="714380"/>
          </a:xfrm>
          <a:prstGeom prst="rect">
            <a:avLst/>
          </a:prstGeom>
          <a:noFill/>
        </p:spPr>
      </p:pic>
      <p:sp>
        <p:nvSpPr>
          <p:cNvPr id="134147" name="Rectangle 3"/>
          <p:cNvSpPr>
            <a:spLocks noChangeArrowheads="1"/>
          </p:cNvSpPr>
          <p:nvPr/>
        </p:nvSpPr>
        <p:spPr bwMode="auto">
          <a:xfrm>
            <a:off x="0" y="990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pic>
        <p:nvPicPr>
          <p:cNvPr id="134148" name="Picture 4"/>
          <p:cNvPicPr>
            <a:picLocks noChangeAspect="1" noChangeArrowheads="1"/>
          </p:cNvPicPr>
          <p:nvPr/>
        </p:nvPicPr>
        <p:blipFill>
          <a:blip r:embed="rId4"/>
          <a:srcRect l="11112" t="33020" r="13481" b="17450"/>
          <a:stretch>
            <a:fillRect/>
          </a:stretch>
        </p:blipFill>
        <p:spPr bwMode="auto">
          <a:xfrm>
            <a:off x="357158" y="2643182"/>
            <a:ext cx="8429684" cy="34606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285720" y="3143248"/>
            <a:ext cx="8858280" cy="37147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600" b="0" i="0" u="none" strike="noStrike" kern="1200" cap="none" spc="0" normalizeH="0" baseline="0" noProof="0" dirty="0" smtClean="0">
                <a:ln>
                  <a:noFill/>
                </a:ln>
                <a:solidFill>
                  <a:schemeClr val="tx1"/>
                </a:solidFill>
                <a:effectLst/>
                <a:uLnTx/>
                <a:uFillTx/>
                <a:latin typeface="+mj-lt"/>
                <a:ea typeface="+mj-ea"/>
                <a:cs typeface="+mj-cs"/>
              </a:rPr>
              <a:t/>
            </a:r>
            <a:br>
              <a:rPr kumimoji="0" lang="ru-RU" sz="1600" b="0" i="0" u="none" strike="noStrike" kern="1200" cap="none" spc="0" normalizeH="0" baseline="0" noProof="0" dirty="0" smtClean="0">
                <a:ln>
                  <a:noFill/>
                </a:ln>
                <a:solidFill>
                  <a:schemeClr val="tx1"/>
                </a:solidFill>
                <a:effectLst/>
                <a:uLnTx/>
                <a:uFillTx/>
                <a:latin typeface="+mj-lt"/>
                <a:ea typeface="+mj-ea"/>
                <a:cs typeface="+mj-cs"/>
              </a:rPr>
            </a:br>
            <a: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
            </a:r>
            <a:b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r>
            <a:br>
              <a:rPr kumimoji="0" lang="ru-RU" sz="1400" b="0" i="0" u="none" strike="noStrike" kern="1200" cap="none" spc="0" normalizeH="0" baseline="0" noProof="0" dirty="0" smtClean="0">
                <a:ln>
                  <a:noFill/>
                </a:ln>
                <a:solidFill>
                  <a:schemeClr val="tx1"/>
                </a:solidFill>
                <a:effectLst/>
                <a:uLnTx/>
                <a:uFillTx/>
                <a:latin typeface="+mj-lt"/>
                <a:ea typeface="+mj-ea"/>
                <a:cs typeface="+mj-cs"/>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1400" b="1" i="0" u="none" strike="noStrike" kern="1200" cap="none" spc="0" normalizeH="0" baseline="0" noProof="0" dirty="0" smtClean="0">
              <a:ln>
                <a:noFill/>
              </a:ln>
              <a:solidFill>
                <a:schemeClr val="accent2"/>
              </a:solidFill>
              <a:effectLst/>
              <a:uLnTx/>
              <a:uFillTx/>
              <a:latin typeface="+mj-lt"/>
              <a:ea typeface="+mj-ea"/>
              <a:cs typeface="+mj-cs"/>
            </a:endParaRPr>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0"/>
            <a:ext cx="2695575" cy="428625"/>
          </a:xfrm>
          <a:prstGeom prst="rect">
            <a:avLst/>
          </a:prstGeom>
          <a:noFill/>
        </p:spPr>
      </p:pic>
      <p:sp>
        <p:nvSpPr>
          <p:cNvPr id="19" name="Прямоугольник 18"/>
          <p:cNvSpPr/>
          <p:nvPr/>
        </p:nvSpPr>
        <p:spPr>
          <a:xfrm>
            <a:off x="0" y="0"/>
            <a:ext cx="9144000" cy="1200329"/>
          </a:xfrm>
          <a:prstGeom prst="rect">
            <a:avLst/>
          </a:prstGeom>
          <a:solidFill>
            <a:schemeClr val="accent3">
              <a:lumMod val="20000"/>
              <a:lumOff val="80000"/>
            </a:schemeClr>
          </a:solidFill>
        </p:spPr>
        <p:txBody>
          <a:bodyPr wrap="square">
            <a:spAutoFit/>
          </a:bodyPr>
          <a:lstStyle/>
          <a:p>
            <a:pPr marL="444500" indent="-92075"/>
            <a:r>
              <a:rPr lang="ru-RU" sz="3600" dirty="0" smtClean="0">
                <a:solidFill>
                  <a:schemeClr val="accent1">
                    <a:lumMod val="50000"/>
                  </a:schemeClr>
                </a:solidFill>
              </a:rPr>
              <a:t> </a:t>
            </a:r>
            <a:r>
              <a:rPr lang="ru-RU" sz="3600" dirty="0" smtClean="0">
                <a:solidFill>
                  <a:schemeClr val="tx2">
                    <a:lumMod val="50000"/>
                  </a:schemeClr>
                </a:solidFill>
              </a:rPr>
              <a:t>Удельная теплозащитная характеристика здания, Вт/(м</a:t>
            </a:r>
            <a:r>
              <a:rPr lang="ru-RU" sz="3600" baseline="30000" dirty="0" smtClean="0">
                <a:solidFill>
                  <a:schemeClr val="tx2">
                    <a:lumMod val="50000"/>
                  </a:schemeClr>
                </a:solidFill>
              </a:rPr>
              <a:t>3</a:t>
            </a:r>
            <a:r>
              <a:rPr lang="ru-RU" sz="3600" dirty="0" smtClean="0">
                <a:solidFill>
                  <a:schemeClr val="tx2">
                    <a:lumMod val="50000"/>
                  </a:schemeClr>
                </a:solidFill>
              </a:rPr>
              <a:t>·°C)</a:t>
            </a: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5" name="Rectangle 11"/>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8" name="Rectangle 14"/>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40"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41" name="Rectangle 17"/>
          <p:cNvSpPr>
            <a:spLocks noChangeArrowheads="1"/>
          </p:cNvSpPr>
          <p:nvPr/>
        </p:nvSpPr>
        <p:spPr bwMode="auto">
          <a:xfrm>
            <a:off x="228600" y="1095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34147" name="Rectangle 3"/>
          <p:cNvSpPr>
            <a:spLocks noChangeArrowheads="1"/>
          </p:cNvSpPr>
          <p:nvPr/>
        </p:nvSpPr>
        <p:spPr bwMode="auto">
          <a:xfrm>
            <a:off x="0" y="990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35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13516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8992" y="1714488"/>
            <a:ext cx="2388887" cy="857256"/>
          </a:xfrm>
          <a:prstGeom prst="rect">
            <a:avLst/>
          </a:prstGeom>
          <a:noFill/>
        </p:spPr>
      </p:pic>
      <p:pic>
        <p:nvPicPr>
          <p:cNvPr id="135171" name="Picture 3"/>
          <p:cNvPicPr>
            <a:picLocks noChangeAspect="1" noChangeArrowheads="1"/>
          </p:cNvPicPr>
          <p:nvPr/>
        </p:nvPicPr>
        <p:blipFill>
          <a:blip r:embed="rId4"/>
          <a:srcRect l="10824" t="25977" r="10703" b="39386"/>
          <a:stretch>
            <a:fillRect/>
          </a:stretch>
        </p:blipFill>
        <p:spPr bwMode="auto">
          <a:xfrm>
            <a:off x="142844" y="2928934"/>
            <a:ext cx="8804734" cy="24288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285720" y="3143248"/>
            <a:ext cx="8858280" cy="37147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600" b="0" i="0" u="none" strike="noStrike" kern="1200" cap="none" spc="0" normalizeH="0" baseline="0" noProof="0" dirty="0" smtClean="0">
                <a:ln>
                  <a:noFill/>
                </a:ln>
                <a:solidFill>
                  <a:schemeClr val="tx1"/>
                </a:solidFill>
                <a:effectLst/>
                <a:uLnTx/>
                <a:uFillTx/>
                <a:latin typeface="+mj-lt"/>
                <a:ea typeface="+mj-ea"/>
                <a:cs typeface="+mj-cs"/>
              </a:rPr>
              <a:t/>
            </a:r>
            <a:br>
              <a:rPr kumimoji="0" lang="ru-RU" sz="1600" b="0" i="0" u="none" strike="noStrike" kern="1200" cap="none" spc="0" normalizeH="0" baseline="0" noProof="0" dirty="0" smtClean="0">
                <a:ln>
                  <a:noFill/>
                </a:ln>
                <a:solidFill>
                  <a:schemeClr val="tx1"/>
                </a:solidFill>
                <a:effectLst/>
                <a:uLnTx/>
                <a:uFillTx/>
                <a:latin typeface="+mj-lt"/>
                <a:ea typeface="+mj-ea"/>
                <a:cs typeface="+mj-cs"/>
              </a:rPr>
            </a:br>
            <a: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
            </a:r>
            <a:b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r>
            <a:br>
              <a:rPr kumimoji="0" lang="ru-RU" sz="1400" b="0" i="0" u="none" strike="noStrike" kern="1200" cap="none" spc="0" normalizeH="0" baseline="0" noProof="0" dirty="0" smtClean="0">
                <a:ln>
                  <a:noFill/>
                </a:ln>
                <a:solidFill>
                  <a:schemeClr val="tx1"/>
                </a:solidFill>
                <a:effectLst/>
                <a:uLnTx/>
                <a:uFillTx/>
                <a:latin typeface="+mj-lt"/>
                <a:ea typeface="+mj-ea"/>
                <a:cs typeface="+mj-cs"/>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1400" b="1" i="0" u="none" strike="noStrike" kern="1200" cap="none" spc="0" normalizeH="0" baseline="0" noProof="0" dirty="0" smtClean="0">
              <a:ln>
                <a:noFill/>
              </a:ln>
              <a:solidFill>
                <a:schemeClr val="accent2"/>
              </a:solidFill>
              <a:effectLst/>
              <a:uLnTx/>
              <a:uFillTx/>
              <a:latin typeface="+mj-lt"/>
              <a:ea typeface="+mj-ea"/>
              <a:cs typeface="+mj-cs"/>
            </a:endParaRPr>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0"/>
            <a:ext cx="2695575" cy="428625"/>
          </a:xfrm>
          <a:prstGeom prst="rect">
            <a:avLst/>
          </a:prstGeom>
          <a:noFill/>
        </p:spPr>
      </p:pic>
      <p:sp>
        <p:nvSpPr>
          <p:cNvPr id="19" name="Прямоугольник 18"/>
          <p:cNvSpPr/>
          <p:nvPr/>
        </p:nvSpPr>
        <p:spPr>
          <a:xfrm>
            <a:off x="0" y="0"/>
            <a:ext cx="9144000" cy="1169551"/>
          </a:xfrm>
          <a:prstGeom prst="rect">
            <a:avLst/>
          </a:prstGeom>
          <a:solidFill>
            <a:schemeClr val="accent3">
              <a:lumMod val="20000"/>
              <a:lumOff val="80000"/>
            </a:schemeClr>
          </a:solidFill>
        </p:spPr>
        <p:txBody>
          <a:bodyPr wrap="square">
            <a:spAutoFit/>
          </a:bodyPr>
          <a:lstStyle/>
          <a:p>
            <a:pPr marL="444500" indent="-92075"/>
            <a:r>
              <a:rPr lang="ru-RU" sz="3400" dirty="0" smtClean="0">
                <a:solidFill>
                  <a:schemeClr val="accent1">
                    <a:lumMod val="50000"/>
                  </a:schemeClr>
                </a:solidFill>
              </a:rPr>
              <a:t>Расход тепловой энергии на отопление и вентиляцию здания, </a:t>
            </a:r>
            <a:r>
              <a:rPr lang="ru-RU" sz="3600" dirty="0" smtClean="0">
                <a:solidFill>
                  <a:schemeClr val="accent1">
                    <a:lumMod val="50000"/>
                  </a:schemeClr>
                </a:solidFill>
              </a:rPr>
              <a:t>Вт/(м</a:t>
            </a:r>
            <a:r>
              <a:rPr lang="ru-RU" sz="3600" baseline="30000" dirty="0" smtClean="0">
                <a:solidFill>
                  <a:schemeClr val="accent1">
                    <a:lumMod val="50000"/>
                  </a:schemeClr>
                </a:solidFill>
              </a:rPr>
              <a:t>3</a:t>
            </a:r>
            <a:r>
              <a:rPr lang="ru-RU" sz="3600" dirty="0" smtClean="0">
                <a:solidFill>
                  <a:schemeClr val="accent1">
                    <a:lumMod val="50000"/>
                  </a:schemeClr>
                </a:solidFill>
              </a:rPr>
              <a:t>∙°C)</a:t>
            </a:r>
            <a:endParaRPr lang="ru-RU" sz="3400" dirty="0" smtClean="0">
              <a:solidFill>
                <a:schemeClr val="accent1">
                  <a:lumMod val="50000"/>
                </a:schemeClr>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5" name="Rectangle 11"/>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8" name="Rectangle 14"/>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40"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41" name="Rectangle 17"/>
          <p:cNvSpPr>
            <a:spLocks noChangeArrowheads="1"/>
          </p:cNvSpPr>
          <p:nvPr/>
        </p:nvSpPr>
        <p:spPr bwMode="auto">
          <a:xfrm>
            <a:off x="228600" y="1095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34147" name="Rectangle 3"/>
          <p:cNvSpPr>
            <a:spLocks noChangeArrowheads="1"/>
          </p:cNvSpPr>
          <p:nvPr/>
        </p:nvSpPr>
        <p:spPr bwMode="auto">
          <a:xfrm>
            <a:off x="0" y="990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35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04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214678" y="1571612"/>
            <a:ext cx="2681759" cy="785818"/>
          </a:xfrm>
          <a:prstGeom prst="rect">
            <a:avLst/>
          </a:prstGeom>
          <a:noFill/>
        </p:spPr>
      </p:pic>
      <p:sp>
        <p:nvSpPr>
          <p:cNvPr id="2051" name="Rectangle 3"/>
          <p:cNvSpPr>
            <a:spLocks noChangeArrowheads="1"/>
          </p:cNvSpPr>
          <p:nvPr/>
        </p:nvSpPr>
        <p:spPr bwMode="auto">
          <a:xfrm>
            <a:off x="0" y="1057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pic>
        <p:nvPicPr>
          <p:cNvPr id="2052" name="Picture 4"/>
          <p:cNvPicPr>
            <a:picLocks noChangeAspect="1" noChangeArrowheads="1"/>
          </p:cNvPicPr>
          <p:nvPr/>
        </p:nvPicPr>
        <p:blipFill>
          <a:blip r:embed="rId4"/>
          <a:srcRect l="18941" t="38485" r="17919" b="19823"/>
          <a:stretch>
            <a:fillRect/>
          </a:stretch>
        </p:blipFill>
        <p:spPr bwMode="auto">
          <a:xfrm>
            <a:off x="104345" y="2857496"/>
            <a:ext cx="9039655" cy="33575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285720" y="3143248"/>
            <a:ext cx="8858280" cy="37147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600" b="0" i="0" u="none" strike="noStrike" kern="1200" cap="none" spc="0" normalizeH="0" baseline="0" noProof="0" dirty="0" smtClean="0">
                <a:ln>
                  <a:noFill/>
                </a:ln>
                <a:solidFill>
                  <a:schemeClr val="tx1"/>
                </a:solidFill>
                <a:effectLst/>
                <a:uLnTx/>
                <a:uFillTx/>
                <a:latin typeface="+mj-lt"/>
                <a:ea typeface="+mj-ea"/>
                <a:cs typeface="+mj-cs"/>
              </a:rPr>
              <a:t/>
            </a:r>
            <a:br>
              <a:rPr kumimoji="0" lang="ru-RU" sz="1600" b="0" i="0" u="none" strike="noStrike" kern="1200" cap="none" spc="0" normalizeH="0" baseline="0" noProof="0" dirty="0" smtClean="0">
                <a:ln>
                  <a:noFill/>
                </a:ln>
                <a:solidFill>
                  <a:schemeClr val="tx1"/>
                </a:solidFill>
                <a:effectLst/>
                <a:uLnTx/>
                <a:uFillTx/>
                <a:latin typeface="+mj-lt"/>
                <a:ea typeface="+mj-ea"/>
                <a:cs typeface="+mj-cs"/>
              </a:rPr>
            </a:br>
            <a: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
            </a:r>
            <a:br>
              <a:rPr kumimoji="0" lang="ru-RU" sz="1600" b="0" i="1"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r>
            <a:br>
              <a:rPr kumimoji="0" lang="ru-RU" sz="1400" b="0" i="0" u="none" strike="noStrike" kern="1200" cap="none" spc="0" normalizeH="0" baseline="0" noProof="0" dirty="0" smtClean="0">
                <a:ln>
                  <a:noFill/>
                </a:ln>
                <a:solidFill>
                  <a:schemeClr val="tx1"/>
                </a:solidFill>
                <a:effectLst/>
                <a:uLnTx/>
                <a:uFillTx/>
                <a:latin typeface="+mj-lt"/>
                <a:ea typeface="+mj-ea"/>
                <a:cs typeface="+mj-cs"/>
              </a:rPr>
            </a:br>
            <a:r>
              <a:rPr kumimoji="0" lang="ru-RU" sz="14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1400" b="1" i="0" u="none" strike="noStrike" kern="1200" cap="none" spc="0" normalizeH="0" baseline="0" noProof="0" dirty="0" smtClean="0">
              <a:ln>
                <a:noFill/>
              </a:ln>
              <a:solidFill>
                <a:schemeClr val="accent2"/>
              </a:solidFill>
              <a:effectLst/>
              <a:uLnTx/>
              <a:uFillTx/>
              <a:latin typeface="+mj-lt"/>
              <a:ea typeface="+mj-ea"/>
              <a:cs typeface="+mj-cs"/>
            </a:endParaRPr>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0"/>
            <a:ext cx="2695575" cy="428625"/>
          </a:xfrm>
          <a:prstGeom prst="rect">
            <a:avLst/>
          </a:prstGeom>
          <a:noFill/>
        </p:spPr>
      </p:pic>
      <p:sp>
        <p:nvSpPr>
          <p:cNvPr id="19" name="Прямоугольник 18"/>
          <p:cNvSpPr/>
          <p:nvPr/>
        </p:nvSpPr>
        <p:spPr>
          <a:xfrm>
            <a:off x="0" y="0"/>
            <a:ext cx="9144000" cy="615553"/>
          </a:xfrm>
          <a:prstGeom prst="rect">
            <a:avLst/>
          </a:prstGeom>
          <a:solidFill>
            <a:schemeClr val="accent3">
              <a:lumMod val="20000"/>
              <a:lumOff val="80000"/>
            </a:schemeClr>
          </a:solidFill>
        </p:spPr>
        <p:txBody>
          <a:bodyPr wrap="square">
            <a:spAutoFit/>
          </a:bodyPr>
          <a:lstStyle/>
          <a:p>
            <a:pPr marL="444500" indent="-92075" algn="ctr"/>
            <a:r>
              <a:rPr lang="ru-RU" sz="3400" dirty="0" smtClean="0">
                <a:solidFill>
                  <a:schemeClr val="accent1">
                    <a:lumMod val="50000"/>
                  </a:schemeClr>
                </a:solidFill>
              </a:rPr>
              <a:t>Класс </a:t>
            </a:r>
            <a:r>
              <a:rPr lang="ru-RU" sz="3400" dirty="0" err="1" smtClean="0">
                <a:solidFill>
                  <a:schemeClr val="accent1">
                    <a:lumMod val="50000"/>
                  </a:schemeClr>
                </a:solidFill>
              </a:rPr>
              <a:t>энергоэффективности</a:t>
            </a:r>
            <a:r>
              <a:rPr lang="ru-RU" sz="3400" dirty="0" smtClean="0">
                <a:solidFill>
                  <a:schemeClr val="accent1">
                    <a:lumMod val="50000"/>
                  </a:schemeClr>
                </a:solidFill>
              </a:rPr>
              <a:t> зданий</a:t>
            </a: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5" name="Rectangle 11"/>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38" name="Rectangle 14"/>
          <p:cNvSpPr>
            <a:spLocks noChangeArrowheads="1"/>
          </p:cNvSpPr>
          <p:nvPr/>
        </p:nvSpPr>
        <p:spPr bwMode="auto">
          <a:xfrm>
            <a:off x="4572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ru-RU" sz="1800" b="0" i="0" u="none" strike="noStrike" cap="none" normalizeH="0" baseline="0" smtClean="0">
              <a:ln>
                <a:noFill/>
              </a:ln>
              <a:solidFill>
                <a:schemeClr val="tx1"/>
              </a:solidFill>
              <a:effectLst/>
              <a:latin typeface="Arial" pitchFamily="34" charset="0"/>
            </a:endParaRPr>
          </a:p>
        </p:txBody>
      </p:sp>
      <p:sp>
        <p:nvSpPr>
          <p:cNvPr id="1040"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41" name="Rectangle 17"/>
          <p:cNvSpPr>
            <a:spLocks noChangeArrowheads="1"/>
          </p:cNvSpPr>
          <p:nvPr/>
        </p:nvSpPr>
        <p:spPr bwMode="auto">
          <a:xfrm>
            <a:off x="228600" y="1095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34147" name="Rectangle 3"/>
          <p:cNvSpPr>
            <a:spLocks noChangeArrowheads="1"/>
          </p:cNvSpPr>
          <p:nvPr/>
        </p:nvSpPr>
        <p:spPr bwMode="auto">
          <a:xfrm>
            <a:off x="0" y="990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sp>
        <p:nvSpPr>
          <p:cNvPr id="135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051" name="Rectangle 3"/>
          <p:cNvSpPr>
            <a:spLocks noChangeArrowheads="1"/>
          </p:cNvSpPr>
          <p:nvPr/>
        </p:nvSpPr>
        <p:spPr bwMode="auto">
          <a:xfrm>
            <a:off x="0" y="1057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4135" t="21183" r="12062" b="10179"/>
          <a:stretch/>
        </p:blipFill>
        <p:spPr bwMode="auto">
          <a:xfrm>
            <a:off x="162000" y="1268759"/>
            <a:ext cx="8928000" cy="46681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44242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0" y="1785926"/>
            <a:ext cx="9144000" cy="218521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lvl="0"/>
            <a:r>
              <a:rPr lang="ru-RU" sz="3400" dirty="0" smtClean="0">
                <a:solidFill>
                  <a:schemeClr val="accent1">
                    <a:lumMod val="50000"/>
                  </a:schemeClr>
                </a:solidFill>
              </a:rPr>
              <a:t>Ограничение минимальной температуры и недопущению конденсации влаги на внутренней поверхности ограждающих конструкций в холодный период года</a:t>
            </a:r>
          </a:p>
        </p:txBody>
      </p:sp>
      <p:sp>
        <p:nvSpPr>
          <p:cNvPr id="25" name="TextBox 24"/>
          <p:cNvSpPr txBox="1"/>
          <p:nvPr/>
        </p:nvSpPr>
        <p:spPr>
          <a:xfrm>
            <a:off x="0" y="4143380"/>
            <a:ext cx="9144000" cy="113877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lvl="0"/>
            <a:r>
              <a:rPr lang="ru-RU" sz="3400" dirty="0" smtClean="0">
                <a:solidFill>
                  <a:schemeClr val="accent1">
                    <a:lumMod val="50000"/>
                  </a:schemeClr>
                </a:solidFill>
              </a:rPr>
              <a:t>Теплоустойчивость ограждающих конструкций в теплый период года</a:t>
            </a:r>
          </a:p>
        </p:txBody>
      </p:sp>
      <p:sp>
        <p:nvSpPr>
          <p:cNvPr id="11" name="Прямоугольник 10"/>
          <p:cNvSpPr/>
          <p:nvPr/>
        </p:nvSpPr>
        <p:spPr>
          <a:xfrm>
            <a:off x="0" y="0"/>
            <a:ext cx="9144000" cy="646331"/>
          </a:xfrm>
          <a:prstGeom prst="rect">
            <a:avLst/>
          </a:prstGeom>
          <a:solidFill>
            <a:schemeClr val="accent3">
              <a:lumMod val="20000"/>
              <a:lumOff val="80000"/>
            </a:schemeClr>
          </a:solidFill>
        </p:spPr>
        <p:txBody>
          <a:bodyPr wrap="square">
            <a:spAutoFit/>
          </a:bodyPr>
          <a:lstStyle/>
          <a:p>
            <a:pPr marL="444500" indent="-92075"/>
            <a:r>
              <a:rPr lang="ru-RU" sz="3600" dirty="0" smtClean="0">
                <a:solidFill>
                  <a:schemeClr val="accent1">
                    <a:lumMod val="50000"/>
                  </a:schemeClr>
                </a:solidFill>
              </a:rPr>
              <a:t>Дополнительные требования</a:t>
            </a:r>
            <a:r>
              <a:rPr lang="ru-RU" sz="3400" dirty="0" smtClean="0">
                <a:solidFill>
                  <a:schemeClr val="accent1">
                    <a:lumMod val="50000"/>
                  </a:schemeClr>
                </a:solidFill>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0"/>
            <a:ext cx="9144000" cy="1077218"/>
          </a:xfrm>
          <a:prstGeom prst="rect">
            <a:avLst/>
          </a:prstGeom>
          <a:solidFill>
            <a:schemeClr val="accent3">
              <a:lumMod val="20000"/>
              <a:lumOff val="80000"/>
            </a:schemeClr>
          </a:solidFill>
        </p:spPr>
        <p:txBody>
          <a:bodyPr wrap="square">
            <a:spAutoFit/>
          </a:bodyPr>
          <a:lstStyle/>
          <a:p>
            <a:pPr marL="182563" lvl="0" algn="ctr"/>
            <a:r>
              <a:rPr lang="ru-RU" sz="3200" dirty="0">
                <a:solidFill>
                  <a:schemeClr val="accent1">
                    <a:lumMod val="50000"/>
                  </a:schemeClr>
                </a:solidFill>
              </a:rPr>
              <a:t>Воздухопроницаемость ограждающих конструкций</a:t>
            </a:r>
          </a:p>
        </p:txBody>
      </p:sp>
      <mc:AlternateContent xmlns:mc="http://schemas.openxmlformats.org/markup-compatibility/2006">
        <mc:Choice xmlns:a14="http://schemas.microsoft.com/office/drawing/2010/main" xmlns="" Requires="a14">
          <p:sp>
            <p:nvSpPr>
              <p:cNvPr id="5" name="Объект 4"/>
              <p:cNvSpPr>
                <a:spLocks noGrp="1"/>
              </p:cNvSpPr>
              <p:nvPr>
                <p:ph idx="1"/>
              </p:nvPr>
            </p:nvSpPr>
            <p:spPr>
              <a:xfrm>
                <a:off x="107505" y="3284984"/>
                <a:ext cx="9018686" cy="3573016"/>
              </a:xfrm>
            </p:spPr>
            <p:txBody>
              <a:bodyPr/>
              <a:lstStyle/>
              <a:p>
                <a:r>
                  <a:rPr lang="ru-RU" dirty="0"/>
                  <a:t/>
                </a:r>
                <a:r>
                  <a:rPr lang="el-GR" dirty="0" smtClean="0"/>
                  <a:t>Δ</a:t>
                </a:r>
                <a:r>
                  <a:rPr lang="en-US" dirty="0" smtClean="0"/>
                  <a:t>p</a:t>
                </a:r>
                <a:r>
                  <a:rPr lang="ru-RU" dirty="0" smtClean="0"/>
                  <a:t>- </a:t>
                </a:r>
                <a:r>
                  <a:rPr lang="ru-RU" dirty="0">
                    <a:latin typeface="Arial" panose="020B0604020202020204" pitchFamily="34" charset="0"/>
                    <a:cs typeface="Arial" panose="020B0604020202020204" pitchFamily="34" charset="0"/>
                  </a:rPr>
                  <a:t>разность давлений воздуха на </a:t>
                </a:r>
                <a:r>
                  <a:rPr lang="ru-RU" sz="3600" dirty="0">
                    <a:latin typeface="Arial" panose="020B0604020202020204" pitchFamily="34" charset="0"/>
                    <a:cs typeface="Arial" panose="020B0604020202020204" pitchFamily="34" charset="0"/>
                  </a:rPr>
                  <a:t>наружной</a:t>
                </a:r>
                <a:r>
                  <a:rPr lang="ru-RU" dirty="0">
                    <a:latin typeface="Arial" panose="020B0604020202020204" pitchFamily="34" charset="0"/>
                    <a:cs typeface="Arial" panose="020B0604020202020204" pitchFamily="34" charset="0"/>
                  </a:rPr>
                  <a:t> и внутренней поверхностях ограждающих конструкций, </a:t>
                </a:r>
                <a:r>
                  <a:rPr lang="ru-RU" dirty="0" smtClean="0">
                    <a:latin typeface="Arial" panose="020B0604020202020204" pitchFamily="34" charset="0"/>
                    <a:cs typeface="Arial" panose="020B0604020202020204" pitchFamily="34" charset="0"/>
                  </a:rPr>
                  <a:t>Па;</a:t>
                </a:r>
              </a:p>
              <a:p>
                <a:pPr algn="just">
                  <a:spcAft>
                    <a:spcPts val="0"/>
                  </a:spcAft>
                </a:pPr>
                <a:r>
                  <a:rPr lang="en-US" i="1" dirty="0">
                    <a:latin typeface="Arial"/>
                    <a:ea typeface="Times New Roman"/>
                  </a:rPr>
                  <a:t>G</a:t>
                </a:r>
                <a:r>
                  <a:rPr lang="ru-RU" i="1" baseline="-25000" dirty="0" smtClean="0">
                    <a:latin typeface="Arial"/>
                    <a:ea typeface="Times New Roman"/>
                  </a:rPr>
                  <a:t>н</a:t>
                </a:r>
                <a:r>
                  <a:rPr lang="ru-RU" sz="900" dirty="0" smtClean="0">
                    <a:latin typeface="Arial"/>
                    <a:ea typeface="Times New Roman"/>
                  </a:rPr>
                  <a:t/>
                </a:r>
                <a:r>
                  <a:rPr lang="ru-RU" dirty="0" smtClean="0">
                    <a:latin typeface="Arial"/>
                    <a:ea typeface="Times New Roman"/>
                  </a:rPr>
                  <a:t>- нормируемая </a:t>
                </a:r>
                <a:r>
                  <a:rPr lang="ru-RU" dirty="0">
                    <a:latin typeface="Arial"/>
                    <a:ea typeface="Times New Roman"/>
                  </a:rPr>
                  <a:t>поперечная воздухопроницаемость ограждающих конструкций,</a:t>
                </a:r>
                <a:r>
                  <a:rPr lang="ru-RU" dirty="0">
                    <a:cs typeface="Arial"/>
                  </a:rPr>
                  <a:t/>
                </a:r>
                <a14:m>
                  <m:oMath xmlns:m="http://schemas.openxmlformats.org/officeDocument/2006/math">
                    <m:f>
                      <m:fPr>
                        <m:ctrlPr>
                          <a:rPr lang="ru-RU" i="1">
                            <a:effectLst/>
                            <a:latin typeface="Cambria Math"/>
                            <a:cs typeface="Arial"/>
                          </a:rPr>
                        </m:ctrlPr>
                      </m:fPr>
                      <m:num>
                        <m:r>
                          <a:rPr lang="ru-RU" i="1">
                            <a:effectLst/>
                            <a:latin typeface="Cambria Math"/>
                            <a:ea typeface="Times New Roman"/>
                            <a:cs typeface="Times New Roman"/>
                          </a:rPr>
                          <m:t>кг</m:t>
                        </m:r>
                      </m:num>
                      <m:den>
                        <m:sSup>
                          <m:sSupPr>
                            <m:ctrlPr>
                              <a:rPr lang="ru-RU" i="1">
                                <a:effectLst/>
                                <a:latin typeface="Cambria Math"/>
                                <a:cs typeface="Arial"/>
                              </a:rPr>
                            </m:ctrlPr>
                          </m:sSupPr>
                          <m:e>
                            <m:r>
                              <a:rPr lang="ru-RU" i="1">
                                <a:effectLst/>
                                <a:latin typeface="Cambria Math"/>
                                <a:ea typeface="Times New Roman"/>
                                <a:cs typeface="Times New Roman"/>
                              </a:rPr>
                              <m:t>м</m:t>
                            </m:r>
                          </m:e>
                          <m:sup>
                            <m:r>
                              <a:rPr lang="ru-RU" i="1">
                                <a:effectLst/>
                                <a:latin typeface="Cambria Math"/>
                                <a:ea typeface="Times New Roman"/>
                                <a:cs typeface="Times New Roman"/>
                              </a:rPr>
                              <m:t>2</m:t>
                            </m:r>
                          </m:sup>
                        </m:sSup>
                        <m:r>
                          <a:rPr lang="ru-RU" i="1">
                            <a:effectLst/>
                            <a:latin typeface="Cambria Math"/>
                            <a:ea typeface="Times New Roman"/>
                            <a:cs typeface="Times New Roman"/>
                          </a:rPr>
                          <m:t>⋅ч</m:t>
                        </m:r>
                      </m:den>
                    </m:f>
                  </m:oMath>
                </a14:m>
                <a:r>
                  <a:rPr lang="ru-RU" dirty="0">
                    <a:latin typeface="Arial"/>
                    <a:ea typeface="Times New Roman"/>
                  </a:rPr>
                  <a:t> .</a:t>
                </a:r>
                <a:endParaRPr lang="ru-RU" dirty="0" smtClean="0">
                  <a:latin typeface="Arial" panose="020B0604020202020204" pitchFamily="34" charset="0"/>
                  <a:cs typeface="Arial" panose="020B0604020202020204" pitchFamily="34" charset="0"/>
                </a:endParaRPr>
              </a:p>
            </p:txBody>
          </p:sp>
        </mc:Choice>
        <mc:Fallback>
          <p:sp>
            <p:nvSpPr>
              <p:cNvPr id="5" name="Объект 4"/>
              <p:cNvSpPr>
                <a:spLocks noGrp="1" noRot="1" noChangeAspect="1" noMove="1" noResize="1" noEditPoints="1" noAdjustHandles="1" noChangeArrowheads="1" noChangeShapeType="1" noTextEdit="1"/>
              </p:cNvSpPr>
              <p:nvPr>
                <p:ph idx="1"/>
              </p:nvPr>
            </p:nvSpPr>
            <p:spPr>
              <a:xfrm>
                <a:off x="107505" y="3284984"/>
                <a:ext cx="9018686" cy="3573016"/>
              </a:xfrm>
              <a:blipFill rotWithShape="1">
                <a:blip r:embed="rId2"/>
                <a:stretch>
                  <a:fillRect l="-1555" t="-2560" r="-169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xmlns="" Requires="a14">
          <p:sp>
            <p:nvSpPr>
              <p:cNvPr id="12" name="TextBox 11"/>
              <p:cNvSpPr txBox="1"/>
              <p:nvPr/>
            </p:nvSpPr>
            <p:spPr>
              <a:xfrm>
                <a:off x="2051720" y="2461606"/>
                <a:ext cx="5492594" cy="584775"/>
              </a:xfrm>
              <a:prstGeom prst="rect">
                <a:avLst/>
              </a:prstGeom>
              <a:noFill/>
            </p:spPr>
            <p:txBody>
              <a:bodyPr wrap="none" rtlCol="0">
                <a:spAutoFit/>
              </a:bodyPr>
              <a:lstStyle/>
              <a:p>
                <a14:m>
                  <m:oMath xmlns:m="http://schemas.openxmlformats.org/officeDocument/2006/math">
                    <m:r>
                      <a:rPr lang="ru-RU" sz="3200" i="1" smtClean="0">
                        <a:latin typeface="Cambria Math"/>
                        <a:ea typeface="Cambria Math"/>
                      </a:rPr>
                      <m:t>∆</m:t>
                    </m:r>
                    <m:r>
                      <a:rPr lang="en-US" sz="3200" b="0" i="1" smtClean="0">
                        <a:latin typeface="Cambria Math"/>
                        <a:ea typeface="Cambria Math"/>
                      </a:rPr>
                      <m:t>𝑝</m:t>
                    </m:r>
                    <m:r>
                      <a:rPr lang="en-US" sz="3200" b="0" i="1" smtClean="0">
                        <a:latin typeface="Cambria Math"/>
                        <a:ea typeface="Cambria Math"/>
                      </a:rPr>
                      <m:t>=</m:t>
                    </m:r>
                  </m:oMath>
                </a14:m>
                <a:r>
                  <a:rPr lang="en-US" sz="3200" dirty="0" smtClean="0">
                    <a:latin typeface="Arial" panose="020B0604020202020204" pitchFamily="34" charset="0"/>
                    <a:cs typeface="Arial" panose="020B0604020202020204" pitchFamily="34" charset="0"/>
                  </a:rPr>
                  <a:t>0,55H(</a:t>
                </a:r>
                <a14:m>
                  <m:oMath xmlns:m="http://schemas.openxmlformats.org/officeDocument/2006/math">
                    <m:sSub>
                      <m:sSubPr>
                        <m:ctrlPr>
                          <a:rPr lang="en-US" sz="3200" i="1" dirty="0" smtClean="0">
                            <a:latin typeface="Cambria Math"/>
                            <a:cs typeface="Arial" panose="020B0604020202020204" pitchFamily="34" charset="0"/>
                          </a:rPr>
                        </m:ctrlPr>
                      </m:sSubPr>
                      <m:e>
                        <m:r>
                          <a:rPr lang="en-US" sz="3200" i="1" dirty="0" smtClean="0">
                            <a:latin typeface="Cambria Math"/>
                            <a:ea typeface="Cambria Math"/>
                            <a:cs typeface="Arial" panose="020B0604020202020204" pitchFamily="34" charset="0"/>
                          </a:rPr>
                          <m:t>𝛾</m:t>
                        </m:r>
                      </m:e>
                      <m:sub>
                        <m:r>
                          <a:rPr lang="ru-RU" sz="3200" b="0" i="1" dirty="0" smtClean="0">
                            <a:latin typeface="Cambria Math"/>
                            <a:cs typeface="Arial" panose="020B0604020202020204" pitchFamily="34" charset="0"/>
                          </a:rPr>
                          <m:t>н</m:t>
                        </m:r>
                      </m:sub>
                    </m:sSub>
                  </m:oMath>
                </a14:m>
                <a:r>
                  <a:rPr lang="ru-RU" sz="3200" dirty="0" smtClean="0">
                    <a:latin typeface="Arial" panose="020B0604020202020204" pitchFamily="34" charset="0"/>
                    <a:cs typeface="Arial" panose="020B0604020202020204" pitchFamily="34" charset="0"/>
                  </a:rPr>
                  <a:t>-</a:t>
                </a:r>
                <a14:m>
                  <m:oMath xmlns:m="http://schemas.openxmlformats.org/officeDocument/2006/math">
                    <m:sSub>
                      <m:sSubPr>
                        <m:ctrlPr>
                          <a:rPr lang="ru-RU" sz="3200" i="1" dirty="0" smtClean="0">
                            <a:latin typeface="Cambria Math"/>
                            <a:cs typeface="Arial" panose="020B0604020202020204" pitchFamily="34" charset="0"/>
                          </a:rPr>
                        </m:ctrlPr>
                      </m:sSubPr>
                      <m:e>
                        <m:r>
                          <a:rPr lang="ru-RU" sz="3200" i="1" dirty="0" smtClean="0">
                            <a:latin typeface="Cambria Math"/>
                            <a:ea typeface="Cambria Math"/>
                            <a:cs typeface="Arial" panose="020B0604020202020204" pitchFamily="34" charset="0"/>
                          </a:rPr>
                          <m:t>𝛾</m:t>
                        </m:r>
                      </m:e>
                      <m:sub>
                        <m:r>
                          <a:rPr lang="ru-RU" sz="3200" b="0" i="1" dirty="0" smtClean="0">
                            <a:latin typeface="Cambria Math"/>
                            <a:cs typeface="Arial" panose="020B0604020202020204" pitchFamily="34" charset="0"/>
                          </a:rPr>
                          <m:t>в</m:t>
                        </m:r>
                      </m:sub>
                    </m:sSub>
                    <m:r>
                      <a:rPr lang="ru-RU" sz="3200" b="0" i="1" dirty="0" smtClean="0">
                        <a:latin typeface="Cambria Math"/>
                        <a:cs typeface="Arial" panose="020B0604020202020204" pitchFamily="34" charset="0"/>
                      </a:rPr>
                      <m:t>)+0,03</m:t>
                    </m:r>
                    <m:sSub>
                      <m:sSubPr>
                        <m:ctrlPr>
                          <a:rPr lang="ru-RU" sz="3200" b="0" i="1" dirty="0" smtClean="0">
                            <a:latin typeface="Cambria Math"/>
                            <a:cs typeface="Arial" panose="020B0604020202020204" pitchFamily="34" charset="0"/>
                          </a:rPr>
                        </m:ctrlPr>
                      </m:sSubPr>
                      <m:e>
                        <m:r>
                          <a:rPr lang="ru-RU" sz="3200" b="0" i="1" dirty="0" smtClean="0">
                            <a:latin typeface="Cambria Math"/>
                            <a:ea typeface="Cambria Math"/>
                            <a:cs typeface="Arial" panose="020B0604020202020204" pitchFamily="34" charset="0"/>
                          </a:rPr>
                          <m:t>𝛾</m:t>
                        </m:r>
                      </m:e>
                      <m:sub>
                        <m:r>
                          <a:rPr lang="ru-RU" sz="3200" b="0" i="1" dirty="0" smtClean="0">
                            <a:latin typeface="Cambria Math"/>
                            <a:cs typeface="Arial" panose="020B0604020202020204" pitchFamily="34" charset="0"/>
                          </a:rPr>
                          <m:t>Н</m:t>
                        </m:r>
                      </m:sub>
                    </m:sSub>
                    <m:sSup>
                      <m:sSupPr>
                        <m:ctrlPr>
                          <a:rPr lang="ru-RU" sz="3200" b="0" i="1" dirty="0" smtClean="0">
                            <a:latin typeface="Cambria Math"/>
                            <a:cs typeface="Arial" panose="020B0604020202020204" pitchFamily="34" charset="0"/>
                          </a:rPr>
                        </m:ctrlPr>
                      </m:sSupPr>
                      <m:e>
                        <m:r>
                          <a:rPr lang="en-US" sz="3200" b="0" i="1" dirty="0" smtClean="0">
                            <a:latin typeface="Cambria Math"/>
                            <a:cs typeface="Arial" panose="020B0604020202020204" pitchFamily="34" charset="0"/>
                          </a:rPr>
                          <m:t>𝑉</m:t>
                        </m:r>
                      </m:e>
                      <m:sup>
                        <m:r>
                          <a:rPr lang="en-US" sz="3200" b="0" i="1" dirty="0" smtClean="0">
                            <a:latin typeface="Cambria Math"/>
                            <a:cs typeface="Arial" panose="020B0604020202020204" pitchFamily="34" charset="0"/>
                          </a:rPr>
                          <m:t>2</m:t>
                        </m:r>
                      </m:sup>
                    </m:sSup>
                  </m:oMath>
                </a14:m>
                <a:endParaRPr lang="ru-RU" sz="3200" dirty="0">
                  <a:latin typeface="Arial" panose="020B0604020202020204" pitchFamily="34" charset="0"/>
                  <a:cs typeface="Arial" panose="020B0604020202020204" pitchFamily="34"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2051720" y="2461606"/>
                <a:ext cx="5492594" cy="584775"/>
              </a:xfrm>
              <a:prstGeom prst="rect">
                <a:avLst/>
              </a:prstGeom>
              <a:blipFill rotWithShape="1">
                <a:blip r:embed="rId3"/>
                <a:stretch>
                  <a:fillRect t="-13542" b="-33333"/>
                </a:stretch>
              </a:blipFill>
            </p:spPr>
            <p:txBody>
              <a:bodyPr/>
              <a:lstStyle/>
              <a:p>
                <a:r>
                  <a:rPr lang="ru-RU">
                    <a:noFill/>
                  </a:rPr>
                  <a:t> </a:t>
                </a:r>
              </a:p>
            </p:txBody>
          </p:sp>
        </mc:Fallback>
      </mc:AlternateContent>
      <p:pic>
        <p:nvPicPr>
          <p:cNvPr id="6" name="Рисунок 5"/>
          <p:cNvPicPr/>
          <p:nvPr/>
        </p:nvPicPr>
        <p:blipFill>
          <a:blip r:embed="rId4"/>
          <a:srcRect l="36558" t="31795" r="31694" b="58718"/>
          <a:stretch>
            <a:fillRect/>
          </a:stretch>
        </p:blipFill>
        <p:spPr bwMode="auto">
          <a:xfrm>
            <a:off x="1714480" y="1142984"/>
            <a:ext cx="5857916" cy="1214446"/>
          </a:xfrm>
          <a:prstGeom prst="rect">
            <a:avLst/>
          </a:prstGeom>
          <a:noFill/>
          <a:ln w="9525">
            <a:noFill/>
            <a:miter lim="800000"/>
            <a:headEnd/>
            <a:tailEnd/>
          </a:ln>
        </p:spPr>
      </p:pic>
    </p:spTree>
    <p:extLst>
      <p:ext uri="{BB962C8B-B14F-4D97-AF65-F5344CB8AC3E}">
        <p14:creationId xmlns:p14="http://schemas.microsoft.com/office/powerpoint/2010/main" xmlns="" val="20392219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0"/>
            <a:ext cx="9144000" cy="1077218"/>
          </a:xfrm>
          <a:prstGeom prst="rect">
            <a:avLst/>
          </a:prstGeom>
          <a:solidFill>
            <a:schemeClr val="accent3">
              <a:lumMod val="20000"/>
              <a:lumOff val="80000"/>
            </a:schemeClr>
          </a:solidFill>
        </p:spPr>
        <p:txBody>
          <a:bodyPr wrap="square">
            <a:spAutoFit/>
          </a:bodyPr>
          <a:lstStyle/>
          <a:p>
            <a:pPr marL="182563" lvl="0" algn="ctr"/>
            <a:r>
              <a:rPr lang="ru-RU" sz="3200" dirty="0">
                <a:solidFill>
                  <a:schemeClr val="accent1">
                    <a:lumMod val="50000"/>
                  </a:schemeClr>
                </a:solidFill>
              </a:rPr>
              <a:t>Воздухопроницаемость ограждающих конструкций</a:t>
            </a:r>
          </a:p>
        </p:txBody>
      </p:sp>
      <mc:AlternateContent xmlns:mc="http://schemas.openxmlformats.org/markup-compatibility/2006">
        <mc:Choice xmlns:a14="http://schemas.microsoft.com/office/drawing/2010/main" xmlns="" Requires="a14">
          <p:sp>
            <p:nvSpPr>
              <p:cNvPr id="5" name="Объект 4"/>
              <p:cNvSpPr>
                <a:spLocks noGrp="1"/>
              </p:cNvSpPr>
              <p:nvPr>
                <p:ph idx="1"/>
              </p:nvPr>
            </p:nvSpPr>
            <p:spPr>
              <a:xfrm>
                <a:off x="457200" y="1268760"/>
                <a:ext cx="8229600" cy="4857403"/>
              </a:xfrm>
            </p:spPr>
            <p:txBody>
              <a:bodyPr/>
              <a:lstStyle/>
              <a:p>
                <a:r>
                  <a:rPr lang="ru-RU" dirty="0" smtClean="0"/>
                  <a:t/>
                </a:r>
                <a:r>
                  <a:rPr lang="ru-RU" dirty="0" smtClean="0">
                    <a:latin typeface="Arial" panose="020B0604020202020204" pitchFamily="34" charset="0"/>
                    <a:cs typeface="Arial" panose="020B0604020202020204" pitchFamily="34" charset="0"/>
                  </a:rPr>
                  <a:t>ВАЖНО для малоэтажных каркасных зданий в условиях Крайнего Севера.</a:t>
                </a:r>
              </a:p>
              <a:p>
                <a:r>
                  <a:rPr lang="en-US" sz="3600" i="1" dirty="0">
                    <a:latin typeface="Arial" panose="020B0604020202020204" pitchFamily="34" charset="0"/>
                    <a:ea typeface="Times New Roman"/>
                    <a:cs typeface="Arial" panose="020B0604020202020204" pitchFamily="34" charset="0"/>
                  </a:rPr>
                  <a:t>t</a:t>
                </a:r>
                <a:r>
                  <a:rPr lang="ru-RU" sz="3600" i="1" baseline="-25000" dirty="0">
                    <a:latin typeface="Arial" panose="020B0604020202020204" pitchFamily="34" charset="0"/>
                    <a:ea typeface="Times New Roman"/>
                    <a:cs typeface="Arial" panose="020B0604020202020204" pitchFamily="34" charset="0"/>
                  </a:rPr>
                  <a:t>н</a:t>
                </a:r>
                <a:r>
                  <a:rPr lang="en-US" sz="3600" i="1" dirty="0">
                    <a:latin typeface="Arial" panose="020B0604020202020204" pitchFamily="34" charset="0"/>
                    <a:ea typeface="Times New Roman"/>
                    <a:cs typeface="Arial" panose="020B0604020202020204" pitchFamily="34" charset="0"/>
                  </a:rPr>
                  <a:t>=-</a:t>
                </a:r>
                <a:r>
                  <a:rPr lang="en-US" sz="3600" i="1" dirty="0" smtClean="0">
                    <a:latin typeface="Arial" panose="020B0604020202020204" pitchFamily="34" charset="0"/>
                    <a:ea typeface="Times New Roman"/>
                    <a:cs typeface="Arial" panose="020B0604020202020204" pitchFamily="34" charset="0"/>
                  </a:rPr>
                  <a:t>52.0</a:t>
                </a:r>
                <a:r>
                  <a:rPr lang="en-US" sz="3600" i="1" baseline="30000" dirty="0" smtClean="0">
                    <a:latin typeface="Arial" panose="020B0604020202020204" pitchFamily="34" charset="0"/>
                    <a:ea typeface="Times New Roman"/>
                    <a:cs typeface="Arial" panose="020B0604020202020204" pitchFamily="34" charset="0"/>
                  </a:rPr>
                  <a:t>o</a:t>
                </a:r>
                <a:r>
                  <a:rPr lang="en-US" sz="3600" i="1" dirty="0" smtClean="0">
                    <a:latin typeface="Arial" panose="020B0604020202020204" pitchFamily="34" charset="0"/>
                    <a:ea typeface="Times New Roman"/>
                    <a:cs typeface="Arial" panose="020B0604020202020204" pitchFamily="34" charset="0"/>
                  </a:rPr>
                  <a:t>C</a:t>
                </a:r>
                <a:r>
                  <a:rPr lang="ru-RU" sz="3600" i="1" dirty="0" smtClean="0">
                    <a:latin typeface="Arial" panose="020B0604020202020204" pitchFamily="34" charset="0"/>
                    <a:ea typeface="Times New Roman"/>
                    <a:cs typeface="Arial" panose="020B0604020202020204" pitchFamily="34" charset="0"/>
                  </a:rPr>
                  <a:t>; </a:t>
                </a:r>
                <a:r>
                  <a:rPr lang="en-US" i="1" dirty="0">
                    <a:solidFill>
                      <a:prstClr val="black"/>
                    </a:solidFill>
                    <a:latin typeface="Arial"/>
                    <a:ea typeface="Times New Roman"/>
                  </a:rPr>
                  <a:t>G</a:t>
                </a:r>
                <a:r>
                  <a:rPr lang="ru-RU" i="1" baseline="-25000" dirty="0">
                    <a:solidFill>
                      <a:prstClr val="black"/>
                    </a:solidFill>
                    <a:latin typeface="Arial"/>
                    <a:ea typeface="Times New Roman"/>
                  </a:rPr>
                  <a:t>н</a:t>
                </a:r>
                <a:r>
                  <a:rPr lang="ru-RU" sz="3600" i="1" dirty="0" smtClean="0">
                    <a:latin typeface="Arial" panose="020B0604020202020204" pitchFamily="34" charset="0"/>
                    <a:ea typeface="Times New Roman"/>
                    <a:cs typeface="Arial" panose="020B0604020202020204" pitchFamily="34" charset="0"/>
                  </a:rPr>
                  <a:t> = 0,5 </a:t>
                </a:r>
                <a14:m>
                  <m:oMath xmlns:m="http://schemas.openxmlformats.org/officeDocument/2006/math">
                    <m:f>
                      <m:fPr>
                        <m:ctrlPr>
                          <a:rPr lang="ru-RU" i="1">
                            <a:solidFill>
                              <a:prstClr val="black"/>
                            </a:solidFill>
                            <a:latin typeface="Cambria Math"/>
                            <a:cs typeface="Arial"/>
                          </a:rPr>
                        </m:ctrlPr>
                      </m:fPr>
                      <m:num>
                        <m:r>
                          <a:rPr lang="ru-RU" i="1">
                            <a:solidFill>
                              <a:prstClr val="black"/>
                            </a:solidFill>
                            <a:latin typeface="Cambria Math"/>
                            <a:ea typeface="Times New Roman"/>
                            <a:cs typeface="Times New Roman"/>
                          </a:rPr>
                          <m:t>кг</m:t>
                        </m:r>
                      </m:num>
                      <m:den>
                        <m:sSup>
                          <m:sSupPr>
                            <m:ctrlPr>
                              <a:rPr lang="ru-RU" i="1">
                                <a:solidFill>
                                  <a:prstClr val="black"/>
                                </a:solidFill>
                                <a:latin typeface="Cambria Math"/>
                                <a:cs typeface="Arial"/>
                              </a:rPr>
                            </m:ctrlPr>
                          </m:sSupPr>
                          <m:e>
                            <m:r>
                              <a:rPr lang="ru-RU" i="1">
                                <a:solidFill>
                                  <a:prstClr val="black"/>
                                </a:solidFill>
                                <a:latin typeface="Cambria Math"/>
                                <a:ea typeface="Times New Roman"/>
                                <a:cs typeface="Times New Roman"/>
                              </a:rPr>
                              <m:t>м</m:t>
                            </m:r>
                          </m:e>
                          <m:sup>
                            <m:r>
                              <a:rPr lang="ru-RU" i="1">
                                <a:solidFill>
                                  <a:prstClr val="black"/>
                                </a:solidFill>
                                <a:latin typeface="Cambria Math"/>
                                <a:ea typeface="Times New Roman"/>
                                <a:cs typeface="Times New Roman"/>
                              </a:rPr>
                              <m:t>2</m:t>
                            </m:r>
                          </m:sup>
                        </m:sSup>
                        <m:r>
                          <a:rPr lang="ru-RU" i="1">
                            <a:solidFill>
                              <a:prstClr val="black"/>
                            </a:solidFill>
                            <a:latin typeface="Cambria Math"/>
                            <a:ea typeface="Times New Roman"/>
                            <a:cs typeface="Times New Roman"/>
                          </a:rPr>
                          <m:t>⋅ч</m:t>
                        </m:r>
                      </m:den>
                    </m:f>
                  </m:oMath>
                </a14:m>
                <a:r>
                  <a:rPr lang="ru-RU" sz="3600" i="1" dirty="0" smtClean="0">
                    <a:latin typeface="Arial" panose="020B0604020202020204" pitchFamily="34" charset="0"/>
                    <a:ea typeface="Times New Roman"/>
                    <a:cs typeface="Arial" panose="020B0604020202020204" pitchFamily="34" charset="0"/>
                  </a:rPr>
                  <a:t>.</a:t>
                </a:r>
                <a:endParaRPr lang="en-US" sz="3600" i="1" dirty="0" smtClean="0">
                  <a:latin typeface="Arial" panose="020B0604020202020204" pitchFamily="34" charset="0"/>
                  <a:ea typeface="Times New Roman"/>
                  <a:cs typeface="Arial" panose="020B0604020202020204" pitchFamily="34" charset="0"/>
                </a:endParaRPr>
              </a:p>
              <a:p>
                <a14:m>
                  <m:oMath xmlns:m="http://schemas.openxmlformats.org/officeDocument/2006/math">
                    <m:sSub>
                      <m:sSubPr>
                        <m:ctrlPr>
                          <a:rPr lang="en-US" sz="3600" i="1" smtClean="0">
                            <a:solidFill>
                              <a:prstClr val="black"/>
                            </a:solidFill>
                            <a:latin typeface="Cambria Math"/>
                            <a:cs typeface="Arial" panose="020B0604020202020204" pitchFamily="34" charset="0"/>
                          </a:rPr>
                        </m:ctrlPr>
                      </m:sSubPr>
                      <m:e>
                        <m:r>
                          <a:rPr lang="en-US" sz="3600" i="1" smtClean="0">
                            <a:solidFill>
                              <a:prstClr val="black"/>
                            </a:solidFill>
                            <a:latin typeface="Cambria Math"/>
                            <a:ea typeface="Cambria Math"/>
                            <a:cs typeface="Arial" panose="020B0604020202020204" pitchFamily="34" charset="0"/>
                          </a:rPr>
                          <m:t>𝛾</m:t>
                        </m:r>
                      </m:e>
                      <m:sub>
                        <m:r>
                          <a:rPr lang="ru-RU" sz="3600" b="0" i="1" smtClean="0">
                            <a:solidFill>
                              <a:prstClr val="black"/>
                            </a:solidFill>
                            <a:latin typeface="Cambria Math"/>
                            <a:cs typeface="Arial" panose="020B0604020202020204" pitchFamily="34" charset="0"/>
                          </a:rPr>
                          <m:t>Н</m:t>
                        </m:r>
                      </m:sub>
                    </m:sSub>
                  </m:oMath>
                </a14:m>
                <a:r>
                  <a:rPr lang="ru-RU" sz="3600" i="1" dirty="0" smtClean="0">
                    <a:solidFill>
                      <a:prstClr val="black"/>
                    </a:solidFill>
                    <a:latin typeface="Arial" panose="020B0604020202020204" pitchFamily="34" charset="0"/>
                    <a:cs typeface="Arial" panose="020B0604020202020204" pitchFamily="34" charset="0"/>
                  </a:rPr>
                  <a:t>=</a:t>
                </a:r>
                <a14:m>
                  <m:oMath xmlns:m="http://schemas.openxmlformats.org/officeDocument/2006/math">
                    <m:f>
                      <m:fPr>
                        <m:ctrlPr>
                          <a:rPr lang="ru-RU" sz="3600" i="1" dirty="0" smtClean="0">
                            <a:solidFill>
                              <a:prstClr val="black"/>
                            </a:solidFill>
                            <a:latin typeface="Cambria Math"/>
                            <a:cs typeface="Arial" panose="020B0604020202020204" pitchFamily="34" charset="0"/>
                          </a:rPr>
                        </m:ctrlPr>
                      </m:fPr>
                      <m:num>
                        <m:r>
                          <a:rPr lang="ru-RU" sz="3600" b="0" i="1" dirty="0" smtClean="0">
                            <a:solidFill>
                              <a:prstClr val="black"/>
                            </a:solidFill>
                            <a:latin typeface="Cambria Math"/>
                            <a:cs typeface="Arial" panose="020B0604020202020204" pitchFamily="34" charset="0"/>
                          </a:rPr>
                          <m:t>3463</m:t>
                        </m:r>
                      </m:num>
                      <m:den>
                        <m:r>
                          <a:rPr lang="ru-RU" sz="3600" b="0" i="1" dirty="0" smtClean="0">
                            <a:solidFill>
                              <a:prstClr val="black"/>
                            </a:solidFill>
                            <a:latin typeface="Cambria Math"/>
                            <a:cs typeface="Arial" panose="020B0604020202020204" pitchFamily="34" charset="0"/>
                          </a:rPr>
                          <m:t>273−52</m:t>
                        </m:r>
                      </m:den>
                    </m:f>
                  </m:oMath>
                </a14:m>
                <a:r>
                  <a:rPr lang="ru-RU" sz="3600" i="1" dirty="0" smtClean="0">
                    <a:solidFill>
                      <a:prstClr val="black"/>
                    </a:solidFill>
                    <a:latin typeface="Arial" panose="020B0604020202020204" pitchFamily="34" charset="0"/>
                    <a:cs typeface="Arial" panose="020B0604020202020204" pitchFamily="34" charset="0"/>
                  </a:rPr>
                  <a:t>=15,7;     </a:t>
                </a:r>
                <a14:m>
                  <m:oMath xmlns:m="http://schemas.openxmlformats.org/officeDocument/2006/math">
                    <m:sSub>
                      <m:sSubPr>
                        <m:ctrlPr>
                          <a:rPr lang="ru-RU" sz="3600" i="1" smtClean="0">
                            <a:solidFill>
                              <a:prstClr val="black"/>
                            </a:solidFill>
                            <a:latin typeface="Cambria Math"/>
                            <a:cs typeface="Arial" panose="020B0604020202020204" pitchFamily="34" charset="0"/>
                          </a:rPr>
                        </m:ctrlPr>
                      </m:sSubPr>
                      <m:e>
                        <m:r>
                          <a:rPr lang="ru-RU" sz="3600" i="1" smtClean="0">
                            <a:solidFill>
                              <a:prstClr val="black"/>
                            </a:solidFill>
                            <a:latin typeface="Cambria Math"/>
                            <a:ea typeface="Cambria Math"/>
                            <a:cs typeface="Arial" panose="020B0604020202020204" pitchFamily="34" charset="0"/>
                          </a:rPr>
                          <m:t>𝛾</m:t>
                        </m:r>
                      </m:e>
                      <m:sub>
                        <m:r>
                          <a:rPr lang="ru-RU" sz="3600" b="0" i="1" smtClean="0">
                            <a:solidFill>
                              <a:prstClr val="black"/>
                            </a:solidFill>
                            <a:latin typeface="Cambria Math"/>
                            <a:cs typeface="Arial" panose="020B0604020202020204" pitchFamily="34" charset="0"/>
                          </a:rPr>
                          <m:t>В</m:t>
                        </m:r>
                      </m:sub>
                    </m:sSub>
                  </m:oMath>
                </a14:m>
                <a:r>
                  <a:rPr lang="ru-RU" sz="3600" i="1" dirty="0" smtClean="0">
                    <a:solidFill>
                      <a:prstClr val="black"/>
                    </a:solidFill>
                    <a:latin typeface="Arial" panose="020B0604020202020204" pitchFamily="34" charset="0"/>
                    <a:cs typeface="Arial" panose="020B0604020202020204" pitchFamily="34" charset="0"/>
                  </a:rPr>
                  <a:t>=</a:t>
                </a:r>
                <a14:m>
                  <m:oMath xmlns:m="http://schemas.openxmlformats.org/officeDocument/2006/math">
                    <m:f>
                      <m:fPr>
                        <m:ctrlPr>
                          <a:rPr lang="ru-RU" sz="3600" i="1" dirty="0" smtClean="0">
                            <a:solidFill>
                              <a:prstClr val="black"/>
                            </a:solidFill>
                            <a:latin typeface="Cambria Math"/>
                            <a:cs typeface="Arial" panose="020B0604020202020204" pitchFamily="34" charset="0"/>
                          </a:rPr>
                        </m:ctrlPr>
                      </m:fPr>
                      <m:num>
                        <m:r>
                          <a:rPr lang="ru-RU" sz="3600" b="0" i="1" dirty="0" smtClean="0">
                            <a:solidFill>
                              <a:prstClr val="black"/>
                            </a:solidFill>
                            <a:latin typeface="Cambria Math"/>
                            <a:cs typeface="Arial" panose="020B0604020202020204" pitchFamily="34" charset="0"/>
                          </a:rPr>
                          <m:t>3463</m:t>
                        </m:r>
                      </m:num>
                      <m:den>
                        <m:r>
                          <a:rPr lang="ru-RU" sz="3600" b="0" i="1" dirty="0" smtClean="0">
                            <a:solidFill>
                              <a:prstClr val="black"/>
                            </a:solidFill>
                            <a:latin typeface="Cambria Math"/>
                            <a:cs typeface="Arial" panose="020B0604020202020204" pitchFamily="34" charset="0"/>
                          </a:rPr>
                          <m:t>273+20</m:t>
                        </m:r>
                      </m:den>
                    </m:f>
                  </m:oMath>
                </a14:m>
                <a:r>
                  <a:rPr lang="ru-RU" sz="3600" i="1" dirty="0" smtClean="0">
                    <a:solidFill>
                      <a:prstClr val="black"/>
                    </a:solidFill>
                    <a:latin typeface="Arial" panose="020B0604020202020204" pitchFamily="34" charset="0"/>
                    <a:cs typeface="Arial" panose="020B0604020202020204" pitchFamily="34" charset="0"/>
                  </a:rPr>
                  <a:t> =11,8 </a:t>
                </a:r>
                <a:endParaRPr lang="en-US" sz="3600" i="1" dirty="0" smtClean="0">
                  <a:solidFill>
                    <a:prstClr val="black"/>
                  </a:solidFill>
                  <a:latin typeface="Arial" panose="020B0604020202020204" pitchFamily="34" charset="0"/>
                  <a:cs typeface="Arial" panose="020B0604020202020204" pitchFamily="34" charset="0"/>
                </a:endParaRPr>
              </a:p>
              <a:p>
                <a:r>
                  <a:rPr lang="el-GR" sz="3600" i="1" dirty="0" smtClean="0">
                    <a:solidFill>
                      <a:prstClr val="black"/>
                    </a:solidFill>
                    <a:latin typeface="Arial" panose="020B0604020202020204" pitchFamily="34" charset="0"/>
                    <a:cs typeface="Arial" panose="020B0604020202020204" pitchFamily="34" charset="0"/>
                  </a:rPr>
                  <a:t>Δ</a:t>
                </a:r>
                <a:r>
                  <a:rPr lang="en-US" sz="3600" i="1" dirty="0" smtClean="0">
                    <a:solidFill>
                      <a:prstClr val="black"/>
                    </a:solidFill>
                    <a:latin typeface="Arial" panose="020B0604020202020204" pitchFamily="34" charset="0"/>
                    <a:cs typeface="Arial" panose="020B0604020202020204" pitchFamily="34" charset="0"/>
                  </a:rPr>
                  <a:t>p</a:t>
                </a:r>
                <a:r>
                  <a:rPr lang="ru-RU" sz="3600" i="1" dirty="0" smtClean="0">
                    <a:solidFill>
                      <a:prstClr val="black"/>
                    </a:solidFill>
                    <a:latin typeface="Arial" panose="020B0604020202020204" pitchFamily="34" charset="0"/>
                    <a:cs typeface="Arial" panose="020B0604020202020204" pitchFamily="34" charset="0"/>
                  </a:rPr>
                  <a:t>=20,1 Па</a:t>
                </a:r>
              </a:p>
              <a:p>
                <a:pPr marL="0" indent="0">
                  <a:buNone/>
                </a:pPr>
                <a:endParaRPr lang="ru-RU" sz="3600" i="1" dirty="0">
                  <a:solidFill>
                    <a:prstClr val="black"/>
                  </a:solidFill>
                  <a:latin typeface="Arial" panose="020B0604020202020204" pitchFamily="34" charset="0"/>
                  <a:cs typeface="Arial" panose="020B0604020202020204" pitchFamily="34" charset="0"/>
                </a:endParaRPr>
              </a:p>
              <a:p>
                <a:pPr marL="0" indent="0">
                  <a:buNone/>
                </a:pPr>
                <a:r>
                  <a:rPr lang="ru-RU" sz="3600" i="1" dirty="0" smtClean="0">
                    <a:solidFill>
                      <a:prstClr val="black"/>
                    </a:solidFill>
                    <a:latin typeface="Arial" panose="020B0604020202020204" pitchFamily="34" charset="0"/>
                    <a:cs typeface="Arial" panose="020B0604020202020204" pitchFamily="34" charset="0"/>
                  </a:rPr>
                  <a:t/>
                </a:r>
              </a:p>
              <a:p>
                <a:pPr marL="0" indent="0">
                  <a:buNone/>
                </a:pPr>
                <a:r>
                  <a:rPr lang="ru-RU" sz="3600" i="1" dirty="0" smtClean="0">
                    <a:solidFill>
                      <a:prstClr val="black"/>
                    </a:solidFill>
                    <a:latin typeface="Arial" panose="020B0604020202020204" pitchFamily="34" charset="0"/>
                    <a:cs typeface="Arial" panose="020B0604020202020204" pitchFamily="34" charset="0"/>
                  </a:rPr>
                  <a:t/>
                </a:r>
                <a:endParaRPr lang="ru-RU" sz="3600" i="1" dirty="0" smtClean="0">
                  <a:latin typeface="Arial" panose="020B0604020202020204" pitchFamily="34" charset="0"/>
                  <a:cs typeface="Arial" panose="020B0604020202020204" pitchFamily="34" charset="0"/>
                </a:endParaRPr>
              </a:p>
            </p:txBody>
          </p:sp>
        </mc:Choice>
        <mc:Fallback>
          <p:sp>
            <p:nvSpPr>
              <p:cNvPr id="5" name="Объект 4"/>
              <p:cNvSpPr>
                <a:spLocks noGrp="1" noRot="1" noChangeAspect="1" noMove="1" noResize="1" noEditPoints="1" noAdjustHandles="1" noChangeArrowheads="1" noChangeShapeType="1" noTextEdit="1"/>
              </p:cNvSpPr>
              <p:nvPr>
                <p:ph idx="1"/>
              </p:nvPr>
            </p:nvSpPr>
            <p:spPr>
              <a:xfrm>
                <a:off x="457200" y="1268760"/>
                <a:ext cx="8229600" cy="4857403"/>
              </a:xfrm>
              <a:blipFill rotWithShape="1">
                <a:blip r:embed="rId2"/>
                <a:stretch>
                  <a:fillRect l="-2000" t="-1882"/>
                </a:stretch>
              </a:blipFill>
            </p:spPr>
            <p:txBody>
              <a:bodyPr/>
              <a:lstStyle/>
              <a:p>
                <a:r>
                  <a:rPr lang="ru-RU">
                    <a:noFill/>
                  </a:rPr>
                  <a:t> </a:t>
                </a:r>
              </a:p>
            </p:txBody>
          </p:sp>
        </mc:Fallback>
      </mc:AlternateContent>
      <p:pic>
        <p:nvPicPr>
          <p:cNvPr id="6" name="Рисунок 5"/>
          <p:cNvPicPr>
            <a:picLocks noChangeAspect="1"/>
          </p:cNvPicPr>
          <p:nvPr/>
        </p:nvPicPr>
        <p:blipFill>
          <a:blip r:embed="rId3"/>
          <a:srcRect l="35596" t="30256" r="31374" b="62308"/>
          <a:stretch>
            <a:fillRect/>
          </a:stretch>
        </p:blipFill>
        <p:spPr bwMode="auto">
          <a:xfrm>
            <a:off x="1428728" y="5143512"/>
            <a:ext cx="6596930" cy="928694"/>
          </a:xfrm>
          <a:prstGeom prst="rect">
            <a:avLst/>
          </a:prstGeom>
          <a:noFill/>
          <a:ln w="9525">
            <a:noFill/>
            <a:miter lim="800000"/>
            <a:headEnd/>
            <a:tailEnd/>
          </a:ln>
        </p:spPr>
      </p:pic>
    </p:spTree>
    <p:extLst>
      <p:ext uri="{BB962C8B-B14F-4D97-AF65-F5344CB8AC3E}">
        <p14:creationId xmlns:p14="http://schemas.microsoft.com/office/powerpoint/2010/main" xmlns="" val="762644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1428736"/>
            <a:ext cx="9144000" cy="120032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marL="182563" lvl="0"/>
            <a:r>
              <a:rPr lang="ru-RU" sz="3600" dirty="0" smtClean="0">
                <a:solidFill>
                  <a:schemeClr val="accent1">
                    <a:lumMod val="50000"/>
                  </a:schemeClr>
                </a:solidFill>
              </a:rPr>
              <a:t>Воздухопроницаемость ограждающих конструкций</a:t>
            </a:r>
          </a:p>
        </p:txBody>
      </p:sp>
      <p:sp>
        <p:nvSpPr>
          <p:cNvPr id="13" name="TextBox 12"/>
          <p:cNvSpPr txBox="1"/>
          <p:nvPr/>
        </p:nvSpPr>
        <p:spPr>
          <a:xfrm>
            <a:off x="0" y="2857496"/>
            <a:ext cx="9144000" cy="120032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marL="182563" lvl="0"/>
            <a:r>
              <a:rPr lang="ru-RU" sz="3600" dirty="0" smtClean="0">
                <a:solidFill>
                  <a:schemeClr val="accent1">
                    <a:lumMod val="50000"/>
                  </a:schemeClr>
                </a:solidFill>
              </a:rPr>
              <a:t>Влажностное состояние ограждающих конструкций</a:t>
            </a:r>
          </a:p>
        </p:txBody>
      </p:sp>
      <p:sp>
        <p:nvSpPr>
          <p:cNvPr id="14" name="TextBox 13"/>
          <p:cNvSpPr txBox="1"/>
          <p:nvPr/>
        </p:nvSpPr>
        <p:spPr>
          <a:xfrm>
            <a:off x="0" y="4357694"/>
            <a:ext cx="9144000" cy="64633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lvl="0" indent="182563"/>
            <a:r>
              <a:rPr lang="ru-RU" sz="3600" dirty="0" smtClean="0">
                <a:solidFill>
                  <a:schemeClr val="accent1">
                    <a:lumMod val="50000"/>
                  </a:schemeClr>
                </a:solidFill>
              </a:rPr>
              <a:t>Теплоусвоение поверхности полов</a:t>
            </a:r>
          </a:p>
        </p:txBody>
      </p:sp>
      <p:sp>
        <p:nvSpPr>
          <p:cNvPr id="7" name="Прямоугольник 6"/>
          <p:cNvSpPr/>
          <p:nvPr/>
        </p:nvSpPr>
        <p:spPr>
          <a:xfrm>
            <a:off x="0" y="0"/>
            <a:ext cx="9144000" cy="646331"/>
          </a:xfrm>
          <a:prstGeom prst="rect">
            <a:avLst/>
          </a:prstGeom>
          <a:solidFill>
            <a:schemeClr val="accent3">
              <a:lumMod val="20000"/>
              <a:lumOff val="80000"/>
            </a:schemeClr>
          </a:solidFill>
        </p:spPr>
        <p:txBody>
          <a:bodyPr wrap="square">
            <a:spAutoFit/>
          </a:bodyPr>
          <a:lstStyle/>
          <a:p>
            <a:pPr marL="444500" indent="-92075"/>
            <a:r>
              <a:rPr lang="ru-RU" sz="3600" dirty="0" smtClean="0">
                <a:solidFill>
                  <a:schemeClr val="accent1">
                    <a:lumMod val="50000"/>
                  </a:schemeClr>
                </a:solidFill>
              </a:rPr>
              <a:t>Дополнительные требования</a:t>
            </a:r>
            <a:r>
              <a:rPr lang="ru-RU" sz="3400" dirty="0" smtClean="0">
                <a:solidFill>
                  <a:schemeClr val="accent1">
                    <a:lumMod val="50000"/>
                  </a:schemeClr>
                </a:solidFill>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рямоугольник 16"/>
          <p:cNvSpPr/>
          <p:nvPr/>
        </p:nvSpPr>
        <p:spPr>
          <a:xfrm>
            <a:off x="0" y="0"/>
            <a:ext cx="9144000" cy="646331"/>
          </a:xfrm>
          <a:prstGeom prst="rect">
            <a:avLst/>
          </a:prstGeom>
          <a:solidFill>
            <a:schemeClr val="accent3">
              <a:lumMod val="20000"/>
              <a:lumOff val="80000"/>
            </a:schemeClr>
          </a:solidFill>
        </p:spPr>
        <p:txBody>
          <a:bodyPr wrap="square">
            <a:spAutoFit/>
          </a:bodyPr>
          <a:lstStyle/>
          <a:p>
            <a:pPr algn="ctr" fontAlgn="auto">
              <a:spcBef>
                <a:spcPts val="0"/>
              </a:spcBef>
              <a:spcAft>
                <a:spcPts val="0"/>
              </a:spcAft>
              <a:defRPr/>
            </a:pPr>
            <a:r>
              <a:rPr lang="ru-RU" sz="3600" b="1" dirty="0" smtClean="0">
                <a:solidFill>
                  <a:schemeClr val="accent1">
                    <a:lumMod val="50000"/>
                  </a:schemeClr>
                </a:solidFill>
                <a:latin typeface="Arial" pitchFamily="34" charset="0"/>
                <a:cs typeface="Arial" pitchFamily="34" charset="0"/>
              </a:rPr>
              <a:t>Многолетнемерзлые грунты</a:t>
            </a:r>
            <a:endParaRPr lang="ru-RU" sz="3600" b="1" dirty="0">
              <a:solidFill>
                <a:schemeClr val="accent1">
                  <a:lumMod val="50000"/>
                </a:schemeClr>
              </a:solidFill>
              <a:latin typeface="Arial" pitchFamily="34" charset="0"/>
              <a:cs typeface="Arial" pitchFamily="34" charset="0"/>
            </a:endParaRPr>
          </a:p>
        </p:txBody>
      </p:sp>
      <p:pic>
        <p:nvPicPr>
          <p:cNvPr id="1027" name="Picture 3"/>
          <p:cNvPicPr>
            <a:picLocks noChangeAspect="1" noChangeArrowheads="1"/>
          </p:cNvPicPr>
          <p:nvPr/>
        </p:nvPicPr>
        <p:blipFill>
          <a:blip r:embed="rId2"/>
          <a:srcRect l="12678" t="13670" r="13735" b="13569"/>
          <a:stretch>
            <a:fillRect/>
          </a:stretch>
        </p:blipFill>
        <p:spPr bwMode="auto">
          <a:xfrm>
            <a:off x="0" y="1207213"/>
            <a:ext cx="9144000" cy="5650787"/>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l="15710" t="31750" r="37988" b="20625"/>
          <a:stretch>
            <a:fillRect/>
          </a:stretch>
        </p:blipFill>
        <p:spPr bwMode="auto">
          <a:xfrm>
            <a:off x="0" y="642918"/>
            <a:ext cx="2555855" cy="1643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28596" y="214290"/>
            <a:ext cx="8715404" cy="5786478"/>
          </a:xfrm>
        </p:spPr>
        <p:txBody>
          <a:bodyPr/>
          <a:lstStyle/>
          <a:p>
            <a:pPr algn="l" eaLnBrk="1" hangingPunct="1"/>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endParaRPr lang="en-US" sz="2200" b="1" dirty="0" smtClean="0"/>
          </a:p>
        </p:txBody>
      </p:sp>
      <p:pic>
        <p:nvPicPr>
          <p:cNvPr id="8" name="Picture 2" descr="C:\Users\jester.ITF2\Desktop\Лист ФОн 2.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9" name="Заголовок 1"/>
          <p:cNvSpPr txBox="1">
            <a:spLocks/>
          </p:cNvSpPr>
          <p:nvPr/>
        </p:nvSpPr>
        <p:spPr bwMode="auto">
          <a:xfrm>
            <a:off x="714348" y="1500174"/>
            <a:ext cx="7772400" cy="31559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lgn="ctr">
              <a:defRPr/>
            </a:pPr>
            <a:r>
              <a:rPr lang="ru-RU" sz="3600" b="1" dirty="0" smtClean="0">
                <a:solidFill>
                  <a:schemeClr val="tx2">
                    <a:lumMod val="50000"/>
                  </a:schemeClr>
                </a:solidFill>
                <a:latin typeface="Arial" pitchFamily="34" charset="0"/>
                <a:cs typeface="Arial" pitchFamily="34" charset="0"/>
              </a:rPr>
              <a:t>Основные требования по теплозащите зданий</a:t>
            </a:r>
            <a:endParaRPr kumimoji="0" lang="ru-RU" sz="3600" b="1" i="0" u="none" strike="noStrike" kern="1200" cap="none" spc="0" normalizeH="0" baseline="0" noProof="0" dirty="0">
              <a:ln>
                <a:noFill/>
              </a:ln>
              <a:solidFill>
                <a:schemeClr val="tx2">
                  <a:lumMod val="50000"/>
                </a:schemeClr>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500174"/>
            <a:ext cx="9144000" cy="218521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lvl="0"/>
            <a:r>
              <a:rPr lang="ru-RU" sz="3400" dirty="0" smtClean="0">
                <a:solidFill>
                  <a:schemeClr val="accent1">
                    <a:lumMod val="50000"/>
                  </a:schemeClr>
                </a:solidFill>
              </a:rPr>
              <a:t>Продолжительность периода с отрицательными суточными температурами изменяется от 202 дней в Южной Якутии до 312 дней на дальних арктических островах</a:t>
            </a:r>
            <a:endParaRPr lang="ru-RU" sz="3400" dirty="0">
              <a:solidFill>
                <a:schemeClr val="accent1">
                  <a:lumMod val="50000"/>
                </a:schemeClr>
              </a:solidFill>
              <a:latin typeface="Arial Narrow" pitchFamily="34" charset="0"/>
            </a:endParaRPr>
          </a:p>
        </p:txBody>
      </p:sp>
      <p:sp>
        <p:nvSpPr>
          <p:cNvPr id="10" name="TextBox 9"/>
          <p:cNvSpPr txBox="1"/>
          <p:nvPr/>
        </p:nvSpPr>
        <p:spPr>
          <a:xfrm>
            <a:off x="0" y="4000504"/>
            <a:ext cx="9144000" cy="218521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r>
              <a:rPr lang="ru-RU" sz="3400" dirty="0" smtClean="0">
                <a:solidFill>
                  <a:schemeClr val="accent1">
                    <a:lumMod val="50000"/>
                  </a:schemeClr>
                </a:solidFill>
              </a:rPr>
              <a:t>Температура холодной пятидневки с обеспеченностью 0,92 по всей территории Якутии находится в диапазоне   </a:t>
            </a:r>
          </a:p>
          <a:p>
            <a:r>
              <a:rPr lang="en-US" sz="3400" i="1" dirty="0" smtClean="0">
                <a:solidFill>
                  <a:schemeClr val="accent1">
                    <a:lumMod val="50000"/>
                  </a:schemeClr>
                </a:solidFill>
              </a:rPr>
              <a:t>t</a:t>
            </a:r>
            <a:r>
              <a:rPr lang="ru-RU" sz="3400" i="1" baseline="-25000" dirty="0" err="1" smtClean="0">
                <a:solidFill>
                  <a:schemeClr val="accent1">
                    <a:lumMod val="50000"/>
                  </a:schemeClr>
                </a:solidFill>
              </a:rPr>
              <a:t>н</a:t>
            </a:r>
            <a:r>
              <a:rPr lang="ru-RU" sz="3400" i="1" dirty="0" smtClean="0">
                <a:solidFill>
                  <a:schemeClr val="accent1">
                    <a:lumMod val="50000"/>
                  </a:schemeClr>
                </a:solidFill>
              </a:rPr>
              <a:t> </a:t>
            </a:r>
            <a:r>
              <a:rPr lang="ru-RU" sz="3400" dirty="0" smtClean="0">
                <a:solidFill>
                  <a:schemeClr val="accent1">
                    <a:lumMod val="50000"/>
                  </a:schemeClr>
                </a:solidFill>
              </a:rPr>
              <a:t>= - 42…</a:t>
            </a:r>
            <a:r>
              <a:rPr lang="ru-RU" sz="3400" dirty="0" smtClean="0">
                <a:solidFill>
                  <a:schemeClr val="accent1">
                    <a:lumMod val="50000"/>
                  </a:schemeClr>
                </a:solidFill>
                <a:sym typeface="Symbol"/>
              </a:rPr>
              <a:t>- </a:t>
            </a:r>
            <a:r>
              <a:rPr lang="ru-RU" sz="3400" dirty="0" smtClean="0">
                <a:solidFill>
                  <a:schemeClr val="accent1">
                    <a:lumMod val="50000"/>
                  </a:schemeClr>
                </a:solidFill>
              </a:rPr>
              <a:t>60</a:t>
            </a:r>
            <a:r>
              <a:rPr lang="ru-RU" sz="3400" dirty="0" smtClean="0">
                <a:solidFill>
                  <a:schemeClr val="accent1">
                    <a:lumMod val="50000"/>
                  </a:schemeClr>
                </a:solidFill>
                <a:sym typeface="Symbol"/>
              </a:rPr>
              <a:t></a:t>
            </a:r>
            <a:r>
              <a:rPr lang="ru-RU" sz="3400" dirty="0" smtClean="0">
                <a:solidFill>
                  <a:schemeClr val="accent1">
                    <a:lumMod val="50000"/>
                  </a:schemeClr>
                </a:solidFill>
              </a:rPr>
              <a:t>С</a:t>
            </a:r>
            <a:endParaRPr lang="ru-RU" sz="3400" dirty="0">
              <a:solidFill>
                <a:schemeClr val="accent1">
                  <a:lumMod val="50000"/>
                </a:schemeClr>
              </a:solidFill>
              <a:latin typeface="Arial Narrow" pitchFamily="34" charset="0"/>
            </a:endParaRPr>
          </a:p>
        </p:txBody>
      </p:sp>
      <p:sp>
        <p:nvSpPr>
          <p:cNvPr id="17" name="Прямоугольник 16"/>
          <p:cNvSpPr/>
          <p:nvPr/>
        </p:nvSpPr>
        <p:spPr>
          <a:xfrm>
            <a:off x="0" y="0"/>
            <a:ext cx="9144000" cy="1138773"/>
          </a:xfrm>
          <a:prstGeom prst="rect">
            <a:avLst/>
          </a:prstGeom>
          <a:solidFill>
            <a:schemeClr val="accent3">
              <a:lumMod val="20000"/>
              <a:lumOff val="80000"/>
            </a:schemeClr>
          </a:solidFill>
        </p:spPr>
        <p:txBody>
          <a:bodyPr wrap="square">
            <a:spAutoFit/>
          </a:bodyPr>
          <a:lstStyle/>
          <a:p>
            <a:pPr marL="182563" fontAlgn="auto">
              <a:spcBef>
                <a:spcPts val="0"/>
              </a:spcBef>
              <a:spcAft>
                <a:spcPts val="0"/>
              </a:spcAft>
              <a:defRPr/>
            </a:pPr>
            <a:r>
              <a:rPr lang="ru-RU" sz="3400" b="1" dirty="0" smtClean="0">
                <a:solidFill>
                  <a:schemeClr val="accent1">
                    <a:lumMod val="50000"/>
                  </a:schemeClr>
                </a:solidFill>
                <a:latin typeface="Arial" pitchFamily="34" charset="0"/>
                <a:cs typeface="Arial" pitchFamily="34" charset="0"/>
              </a:rPr>
              <a:t>Характеристики климатических условий Якутии</a:t>
            </a:r>
            <a:endParaRPr lang="ru-RU" sz="3400" b="1" dirty="0">
              <a:solidFill>
                <a:schemeClr val="accent1">
                  <a:lumMod val="50000"/>
                </a:schemeClr>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5143512"/>
            <a:ext cx="8929718" cy="113877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r>
              <a:rPr lang="ru-RU" sz="3400" dirty="0" smtClean="0">
                <a:solidFill>
                  <a:schemeClr val="accent1">
                    <a:lumMod val="50000"/>
                  </a:schemeClr>
                </a:solidFill>
              </a:rPr>
              <a:t>Градусо-сутки отопительного периода            ГСОП=9100…12583 °С·</a:t>
            </a:r>
            <a:r>
              <a:rPr lang="ru-RU" sz="3400" dirty="0" err="1" smtClean="0">
                <a:solidFill>
                  <a:schemeClr val="accent1">
                    <a:lumMod val="50000"/>
                  </a:schemeClr>
                </a:solidFill>
              </a:rPr>
              <a:t>сут</a:t>
            </a:r>
            <a:r>
              <a:rPr lang="ru-RU" sz="3400" dirty="0" smtClean="0">
                <a:solidFill>
                  <a:schemeClr val="accent1">
                    <a:lumMod val="50000"/>
                  </a:schemeClr>
                </a:solidFill>
              </a:rPr>
              <a:t> </a:t>
            </a:r>
          </a:p>
        </p:txBody>
      </p:sp>
      <p:sp>
        <p:nvSpPr>
          <p:cNvPr id="6" name="TextBox 5"/>
          <p:cNvSpPr txBox="1"/>
          <p:nvPr/>
        </p:nvSpPr>
        <p:spPr>
          <a:xfrm>
            <a:off x="0" y="1785926"/>
            <a:ext cx="8929718" cy="113877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fontAlgn="auto">
              <a:spcBef>
                <a:spcPts val="0"/>
              </a:spcBef>
              <a:spcAft>
                <a:spcPts val="0"/>
              </a:spcAft>
              <a:defRPr/>
            </a:pPr>
            <a:r>
              <a:rPr lang="ru-RU" sz="3400" dirty="0" smtClean="0">
                <a:solidFill>
                  <a:schemeClr val="accent1">
                    <a:lumMod val="50000"/>
                  </a:schemeClr>
                </a:solidFill>
              </a:rPr>
              <a:t>Продолжительность отопительного периода </a:t>
            </a:r>
            <a:r>
              <a:rPr lang="en-US" sz="3400" i="1" dirty="0" smtClean="0">
                <a:solidFill>
                  <a:schemeClr val="accent1">
                    <a:lumMod val="50000"/>
                  </a:schemeClr>
                </a:solidFill>
              </a:rPr>
              <a:t>z</a:t>
            </a:r>
            <a:r>
              <a:rPr lang="ru-RU" sz="3400" i="1" baseline="-25000" dirty="0" smtClean="0">
                <a:solidFill>
                  <a:schemeClr val="accent1">
                    <a:lumMod val="50000"/>
                  </a:schemeClr>
                </a:solidFill>
              </a:rPr>
              <a:t>от.пер</a:t>
            </a:r>
            <a:r>
              <a:rPr lang="ru-RU" sz="3400" baseline="-25000" dirty="0" smtClean="0">
                <a:solidFill>
                  <a:schemeClr val="accent1">
                    <a:lumMod val="50000"/>
                  </a:schemeClr>
                </a:solidFill>
              </a:rPr>
              <a:t>.</a:t>
            </a:r>
            <a:r>
              <a:rPr lang="ru-RU" sz="3400" dirty="0" smtClean="0">
                <a:solidFill>
                  <a:schemeClr val="accent1">
                    <a:lumMod val="50000"/>
                  </a:schemeClr>
                </a:solidFill>
              </a:rPr>
              <a:t>=239…365 дней</a:t>
            </a:r>
            <a:endParaRPr lang="ru-RU" sz="3400" b="1" dirty="0">
              <a:solidFill>
                <a:schemeClr val="accent1">
                  <a:lumMod val="50000"/>
                </a:schemeClr>
              </a:solidFill>
              <a:latin typeface="Arial" pitchFamily="34" charset="0"/>
              <a:cs typeface="Arial" pitchFamily="34" charset="0"/>
            </a:endParaRPr>
          </a:p>
        </p:txBody>
      </p:sp>
      <p:sp>
        <p:nvSpPr>
          <p:cNvPr id="17" name="Прямоугольник 16"/>
          <p:cNvSpPr/>
          <p:nvPr/>
        </p:nvSpPr>
        <p:spPr>
          <a:xfrm>
            <a:off x="0" y="0"/>
            <a:ext cx="9144000" cy="1138773"/>
          </a:xfrm>
          <a:prstGeom prst="rect">
            <a:avLst/>
          </a:prstGeom>
          <a:solidFill>
            <a:schemeClr val="accent3">
              <a:lumMod val="20000"/>
              <a:lumOff val="80000"/>
            </a:schemeClr>
          </a:solidFill>
        </p:spPr>
        <p:txBody>
          <a:bodyPr wrap="square">
            <a:spAutoFit/>
          </a:bodyPr>
          <a:lstStyle/>
          <a:p>
            <a:pPr marL="182563" fontAlgn="auto">
              <a:spcBef>
                <a:spcPts val="0"/>
              </a:spcBef>
              <a:spcAft>
                <a:spcPts val="0"/>
              </a:spcAft>
              <a:defRPr/>
            </a:pPr>
            <a:r>
              <a:rPr lang="ru-RU" sz="3400" b="1" dirty="0" smtClean="0">
                <a:solidFill>
                  <a:schemeClr val="accent1">
                    <a:lumMod val="50000"/>
                  </a:schemeClr>
                </a:solidFill>
                <a:latin typeface="Arial" pitchFamily="34" charset="0"/>
                <a:cs typeface="Arial" pitchFamily="34" charset="0"/>
              </a:rPr>
              <a:t>Характеристики климатических условий Якутии</a:t>
            </a:r>
            <a:endParaRPr lang="ru-RU" sz="3400" b="1" dirty="0">
              <a:solidFill>
                <a:schemeClr val="accent1">
                  <a:lumMod val="50000"/>
                </a:schemeClr>
              </a:solidFill>
              <a:latin typeface="Arial" pitchFamily="34" charset="0"/>
              <a:cs typeface="Arial" pitchFamily="34" charset="0"/>
            </a:endParaRPr>
          </a:p>
        </p:txBody>
      </p:sp>
      <p:sp>
        <p:nvSpPr>
          <p:cNvPr id="18" name="TextBox 17"/>
          <p:cNvSpPr txBox="1"/>
          <p:nvPr/>
        </p:nvSpPr>
        <p:spPr>
          <a:xfrm>
            <a:off x="571472" y="3500438"/>
            <a:ext cx="8572528" cy="120032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fontAlgn="auto">
              <a:spcBef>
                <a:spcPts val="0"/>
              </a:spcBef>
              <a:spcAft>
                <a:spcPts val="0"/>
              </a:spcAft>
              <a:defRPr/>
            </a:pPr>
            <a:r>
              <a:rPr lang="ru-RU" sz="3600" dirty="0" smtClean="0">
                <a:solidFill>
                  <a:schemeClr val="accent1">
                    <a:lumMod val="50000"/>
                  </a:schemeClr>
                </a:solidFill>
              </a:rPr>
              <a:t>Средняя температура отопительного периода </a:t>
            </a:r>
            <a:r>
              <a:rPr lang="en-US" sz="3600" i="1" dirty="0" smtClean="0">
                <a:solidFill>
                  <a:schemeClr val="accent1">
                    <a:lumMod val="50000"/>
                  </a:schemeClr>
                </a:solidFill>
              </a:rPr>
              <a:t>t</a:t>
            </a:r>
            <a:r>
              <a:rPr lang="ru-RU" sz="3600" i="1" baseline="-25000" dirty="0" err="1" smtClean="0">
                <a:solidFill>
                  <a:schemeClr val="accent1">
                    <a:lumMod val="50000"/>
                  </a:schemeClr>
                </a:solidFill>
              </a:rPr>
              <a:t>от.пер</a:t>
            </a:r>
            <a:r>
              <a:rPr lang="ru-RU" sz="3600" i="1" baseline="-25000" dirty="0" smtClean="0">
                <a:solidFill>
                  <a:schemeClr val="accent1">
                    <a:lumMod val="50000"/>
                  </a:schemeClr>
                </a:solidFill>
              </a:rPr>
              <a:t>.</a:t>
            </a:r>
            <a:r>
              <a:rPr lang="ru-RU" sz="3600" baseline="-25000" dirty="0" smtClean="0">
                <a:solidFill>
                  <a:schemeClr val="accent1">
                    <a:lumMod val="50000"/>
                  </a:schemeClr>
                </a:solidFill>
              </a:rPr>
              <a:t> </a:t>
            </a:r>
            <a:r>
              <a:rPr lang="ru-RU" sz="3600" dirty="0" smtClean="0">
                <a:solidFill>
                  <a:schemeClr val="accent1">
                    <a:lumMod val="50000"/>
                  </a:schemeClr>
                </a:solidFill>
              </a:rPr>
              <a:t>= - 13.3…-24.1°С</a:t>
            </a:r>
            <a:endParaRPr lang="ru-RU" sz="3600" b="1" dirty="0">
              <a:solidFill>
                <a:schemeClr val="accent1">
                  <a:lumMod val="50000"/>
                </a:schemeClr>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рямоугольник 16"/>
          <p:cNvSpPr/>
          <p:nvPr/>
        </p:nvSpPr>
        <p:spPr>
          <a:xfrm>
            <a:off x="0" y="0"/>
            <a:ext cx="9144000" cy="1661993"/>
          </a:xfrm>
          <a:prstGeom prst="rect">
            <a:avLst/>
          </a:prstGeom>
          <a:solidFill>
            <a:schemeClr val="accent3">
              <a:lumMod val="20000"/>
              <a:lumOff val="80000"/>
            </a:schemeClr>
          </a:solidFill>
        </p:spPr>
        <p:txBody>
          <a:bodyPr wrap="square">
            <a:spAutoFit/>
          </a:bodyPr>
          <a:lstStyle/>
          <a:p>
            <a:pPr marL="274638" fontAlgn="auto">
              <a:spcBef>
                <a:spcPts val="0"/>
              </a:spcBef>
              <a:spcAft>
                <a:spcPts val="0"/>
              </a:spcAft>
              <a:defRPr/>
            </a:pPr>
            <a:r>
              <a:rPr lang="ru-RU" sz="3400" dirty="0" smtClean="0">
                <a:solidFill>
                  <a:schemeClr val="accent1">
                    <a:lumMod val="50000"/>
                  </a:schemeClr>
                </a:solidFill>
              </a:rPr>
              <a:t>Разность давления наружного и внутреннего воздуха (Δ</a:t>
            </a:r>
            <a:r>
              <a:rPr lang="en-US" sz="3400" dirty="0" smtClean="0">
                <a:solidFill>
                  <a:schemeClr val="accent1">
                    <a:lumMod val="50000"/>
                  </a:schemeClr>
                </a:solidFill>
              </a:rPr>
              <a:t>p</a:t>
            </a:r>
            <a:r>
              <a:rPr lang="ru-RU" sz="3400" dirty="0" smtClean="0">
                <a:solidFill>
                  <a:schemeClr val="accent1">
                    <a:lumMod val="50000"/>
                  </a:schemeClr>
                </a:solidFill>
              </a:rPr>
              <a:t>) для первого этажа девятиэтажного дома</a:t>
            </a:r>
            <a:endParaRPr lang="ru-RU" sz="3400" b="1" dirty="0">
              <a:solidFill>
                <a:schemeClr val="accent1">
                  <a:lumMod val="50000"/>
                </a:schemeClr>
              </a:solidFill>
              <a:latin typeface="Arial" pitchFamily="34" charset="0"/>
              <a:cs typeface="Arial" pitchFamily="34" charset="0"/>
            </a:endParaRPr>
          </a:p>
        </p:txBody>
      </p:sp>
      <p:graphicFrame>
        <p:nvGraphicFramePr>
          <p:cNvPr id="9" name="Диаграмма 8"/>
          <p:cNvGraphicFramePr/>
          <p:nvPr/>
        </p:nvGraphicFramePr>
        <p:xfrm>
          <a:off x="357158" y="428604"/>
          <a:ext cx="8429684" cy="642939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Инфильтрация (3).wmv">
            <a:hlinkClick r:id="" action="ppaction://media"/>
          </p:cNvPr>
          <p:cNvPicPr>
            <a:picLocks noGrp="1" noRot="1" noChangeAspect="1"/>
          </p:cNvPicPr>
          <p:nvPr>
            <p:ph idx="1"/>
            <a:videoFile r:link="rId1"/>
          </p:nvPr>
        </p:nvPicPr>
        <p:blipFill>
          <a:blip r:embed="rId3"/>
          <a:stretch>
            <a:fillRect/>
          </a:stretch>
        </p:blipFill>
        <p:spPr>
          <a:xfrm>
            <a:off x="-1524000" y="433388"/>
            <a:ext cx="12192000"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2285992"/>
            <a:ext cx="8229600" cy="3840171"/>
          </a:xfrm>
        </p:spPr>
        <p:txBody>
          <a:bodyPr/>
          <a:lstStyle/>
          <a:p>
            <a:pPr indent="9525">
              <a:buNone/>
            </a:pPr>
            <a:r>
              <a:rPr lang="ru-RU" sz="3600" b="1" dirty="0" smtClean="0">
                <a:latin typeface="Arial" pitchFamily="34" charset="0"/>
                <a:cs typeface="Arial" pitchFamily="34" charset="0"/>
              </a:rPr>
              <a:t>Какие основные требования предъявляются к теплозащитной оболочке здания?</a:t>
            </a:r>
            <a:endParaRPr lang="ru-RU" sz="36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28596" y="214290"/>
            <a:ext cx="8715404" cy="5786478"/>
          </a:xfrm>
        </p:spPr>
        <p:txBody>
          <a:bodyPr/>
          <a:lstStyle/>
          <a:p>
            <a:pPr algn="l" eaLnBrk="1" hangingPunct="1"/>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endParaRPr lang="en-US" sz="2200" b="1" dirty="0" smtClean="0"/>
          </a:p>
        </p:txBody>
      </p:sp>
      <p:pic>
        <p:nvPicPr>
          <p:cNvPr id="8" name="Picture 2" descr="C:\Users\jester.ITF2\Desktop\Лист ФОн 2.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9" name="Заголовок 1"/>
          <p:cNvSpPr txBox="1">
            <a:spLocks/>
          </p:cNvSpPr>
          <p:nvPr/>
        </p:nvSpPr>
        <p:spPr bwMode="auto">
          <a:xfrm>
            <a:off x="714348" y="1500174"/>
            <a:ext cx="7772400" cy="31559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lgn="ctr">
              <a:defRPr/>
            </a:pPr>
            <a:r>
              <a:rPr lang="ru-RU" sz="3600" b="1" dirty="0" smtClean="0">
                <a:solidFill>
                  <a:schemeClr val="accent1">
                    <a:lumMod val="50000"/>
                  </a:schemeClr>
                </a:solidFill>
                <a:latin typeface="Arial" pitchFamily="34" charset="0"/>
                <a:cs typeface="Arial" pitchFamily="34" charset="0"/>
              </a:rPr>
              <a:t>Оптимальные архитектурно-планировочные решения</a:t>
            </a:r>
            <a:endParaRPr kumimoji="0" lang="ru-RU" sz="3600" b="1" i="0" u="none" strike="noStrike" kern="1200" cap="none" spc="0" normalizeH="0" baseline="0" noProof="0" dirty="0">
              <a:ln>
                <a:noFill/>
              </a:ln>
              <a:solidFill>
                <a:schemeClr val="accent1">
                  <a:lumMod val="50000"/>
                </a:schemeClr>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http://cdn.fishki.net/upload/post/2016/09/01/2060291/.jpg"/>
          <p:cNvPicPr>
            <a:picLocks noChangeAspect="1" noChangeArrowheads="1"/>
          </p:cNvPicPr>
          <p:nvPr/>
        </p:nvPicPr>
        <p:blipFill>
          <a:blip r:embed="rId2"/>
          <a:srcRect/>
          <a:stretch>
            <a:fillRect/>
          </a:stretch>
        </p:blipFill>
        <p:spPr bwMode="auto">
          <a:xfrm>
            <a:off x="539552" y="404664"/>
            <a:ext cx="7920000" cy="5940000"/>
          </a:xfrm>
          <a:prstGeom prst="rect">
            <a:avLst/>
          </a:prstGeom>
          <a:noFill/>
        </p:spPr>
      </p:pic>
    </p:spTree>
    <p:extLst>
      <p:ext uri="{BB962C8B-B14F-4D97-AF65-F5344CB8AC3E}">
        <p14:creationId xmlns:p14="http://schemas.microsoft.com/office/powerpoint/2010/main" xmlns="" val="220100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lstStyle/>
          <a:p>
            <a:endParaRPr lang="ru-RU"/>
          </a:p>
        </p:txBody>
      </p:sp>
      <p:pic>
        <p:nvPicPr>
          <p:cNvPr id="2050" name="Picture 2" descr="K:\Теплозащита зданий\балаган 3.jpg"/>
          <p:cNvPicPr>
            <a:picLocks noChangeAspect="1" noChangeArrowheads="1"/>
          </p:cNvPicPr>
          <p:nvPr/>
        </p:nvPicPr>
        <p:blipFill>
          <a:blip r:embed="rId2"/>
          <a:srcRect/>
          <a:stretch>
            <a:fillRect/>
          </a:stretch>
        </p:blipFill>
        <p:spPr bwMode="auto">
          <a:xfrm>
            <a:off x="332696" y="1988840"/>
            <a:ext cx="8640000" cy="3927273"/>
          </a:xfrm>
          <a:prstGeom prst="rect">
            <a:avLst/>
          </a:prstGeom>
          <a:noFill/>
        </p:spPr>
      </p:pic>
    </p:spTree>
    <p:extLst>
      <p:ext uri="{BB962C8B-B14F-4D97-AF65-F5344CB8AC3E}">
        <p14:creationId xmlns:p14="http://schemas.microsoft.com/office/powerpoint/2010/main" xmlns="" val="35468605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чукотка.jpg"/>
          <p:cNvPicPr>
            <a:picLocks noChangeAspect="1"/>
          </p:cNvPicPr>
          <p:nvPr/>
        </p:nvPicPr>
        <p:blipFill>
          <a:blip r:embed="rId2" cstate="print"/>
          <a:stretch>
            <a:fillRect/>
          </a:stretch>
        </p:blipFill>
        <p:spPr>
          <a:xfrm>
            <a:off x="539552" y="404664"/>
            <a:ext cx="8158624" cy="5953063"/>
          </a:xfrm>
          <a:prstGeom prst="rect">
            <a:avLst/>
          </a:prstGeom>
        </p:spPr>
      </p:pic>
      <p:sp>
        <p:nvSpPr>
          <p:cNvPr id="6" name="Прямоугольник 5"/>
          <p:cNvSpPr/>
          <p:nvPr/>
        </p:nvSpPr>
        <p:spPr>
          <a:xfrm>
            <a:off x="539552" y="6309320"/>
            <a:ext cx="8175852" cy="461665"/>
          </a:xfrm>
          <a:prstGeom prst="rect">
            <a:avLst/>
          </a:prstGeom>
        </p:spPr>
        <p:txBody>
          <a:bodyPr wrap="square">
            <a:spAutoFit/>
          </a:bodyPr>
          <a:lstStyle/>
          <a:p>
            <a:pPr algn="ctr"/>
            <a:r>
              <a:rPr lang="ru-RU" sz="2400" dirty="0" smtClean="0">
                <a:solidFill>
                  <a:srgbClr val="4F81BD">
                    <a:lumMod val="50000"/>
                  </a:srgbClr>
                </a:solidFill>
              </a:rPr>
              <a:t>п. </a:t>
            </a:r>
            <a:r>
              <a:rPr lang="ru-RU" sz="2400" dirty="0" err="1" smtClean="0">
                <a:solidFill>
                  <a:srgbClr val="4F81BD">
                    <a:lumMod val="50000"/>
                  </a:srgbClr>
                </a:solidFill>
              </a:rPr>
              <a:t>Краснено</a:t>
            </a:r>
            <a:r>
              <a:rPr lang="ru-RU" sz="2400" dirty="0" smtClean="0">
                <a:solidFill>
                  <a:srgbClr val="4F81BD">
                    <a:lumMod val="50000"/>
                  </a:srgbClr>
                </a:solidFill>
              </a:rPr>
              <a:t>, Чукотский АО</a:t>
            </a:r>
            <a:endParaRPr lang="ru-RU" sz="2400" dirty="0">
              <a:solidFill>
                <a:srgbClr val="4F81BD">
                  <a:lumMod val="50000"/>
                </a:srgbClr>
              </a:solidFill>
            </a:endParaRPr>
          </a:p>
        </p:txBody>
      </p:sp>
    </p:spTree>
    <p:extLst>
      <p:ext uri="{BB962C8B-B14F-4D97-AF65-F5344CB8AC3E}">
        <p14:creationId xmlns:p14="http://schemas.microsoft.com/office/powerpoint/2010/main" xmlns="" val="3263601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1-поселок.jpg"/>
          <p:cNvPicPr>
            <a:picLocks noChangeAspect="1"/>
          </p:cNvPicPr>
          <p:nvPr/>
        </p:nvPicPr>
        <p:blipFill>
          <a:blip r:embed="rId2" cstate="print"/>
          <a:srcRect r="37422" b="-941"/>
          <a:stretch>
            <a:fillRect/>
          </a:stretch>
        </p:blipFill>
        <p:spPr>
          <a:xfrm>
            <a:off x="582862" y="1428736"/>
            <a:ext cx="4039216" cy="5113836"/>
          </a:xfrm>
          <a:prstGeom prst="rect">
            <a:avLst/>
          </a:prstGeom>
        </p:spPr>
      </p:pic>
      <p:sp>
        <p:nvSpPr>
          <p:cNvPr id="3" name="Стрелка вправо 2"/>
          <p:cNvSpPr/>
          <p:nvPr/>
        </p:nvSpPr>
        <p:spPr>
          <a:xfrm rot="2700000">
            <a:off x="862581" y="1723265"/>
            <a:ext cx="525352" cy="232762"/>
          </a:xfrm>
          <a:prstGeom prst="right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solidFill>
                <a:prstClr val="white"/>
              </a:solidFill>
            </a:endParaRPr>
          </a:p>
        </p:txBody>
      </p:sp>
      <p:sp>
        <p:nvSpPr>
          <p:cNvPr id="5" name="Стрелка вправо 4"/>
          <p:cNvSpPr/>
          <p:nvPr/>
        </p:nvSpPr>
        <p:spPr>
          <a:xfrm rot="18900000">
            <a:off x="791143" y="4295034"/>
            <a:ext cx="525352" cy="232762"/>
          </a:xfrm>
          <a:prstGeom prst="right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solidFill>
                <a:prstClr val="white"/>
              </a:solidFill>
            </a:endParaRPr>
          </a:p>
        </p:txBody>
      </p:sp>
      <p:sp>
        <p:nvSpPr>
          <p:cNvPr id="6" name="Стрелка вправо 5"/>
          <p:cNvSpPr/>
          <p:nvPr/>
        </p:nvSpPr>
        <p:spPr>
          <a:xfrm rot="13500000">
            <a:off x="3720102" y="4295032"/>
            <a:ext cx="525352" cy="232762"/>
          </a:xfrm>
          <a:prstGeom prst="right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solidFill>
                <a:prstClr val="white"/>
              </a:solidFill>
            </a:endParaRPr>
          </a:p>
        </p:txBody>
      </p:sp>
      <p:sp>
        <p:nvSpPr>
          <p:cNvPr id="7" name="Стрелка вправо 6"/>
          <p:cNvSpPr/>
          <p:nvPr/>
        </p:nvSpPr>
        <p:spPr>
          <a:xfrm rot="8100000">
            <a:off x="3720102" y="1723265"/>
            <a:ext cx="525352" cy="232762"/>
          </a:xfrm>
          <a:prstGeom prst="right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solidFill>
                <a:prstClr val="white"/>
              </a:solidFill>
            </a:endParaRPr>
          </a:p>
        </p:txBody>
      </p:sp>
      <p:pic>
        <p:nvPicPr>
          <p:cNvPr id="8" name="Рисунок 7" descr="3-поселок.jpg"/>
          <p:cNvPicPr>
            <a:picLocks noChangeAspect="1"/>
          </p:cNvPicPr>
          <p:nvPr/>
        </p:nvPicPr>
        <p:blipFill>
          <a:blip r:embed="rId3" cstate="print"/>
          <a:srcRect r="47671" b="-867"/>
          <a:stretch>
            <a:fillRect/>
          </a:stretch>
        </p:blipFill>
        <p:spPr>
          <a:xfrm>
            <a:off x="5546450" y="905276"/>
            <a:ext cx="3597550" cy="5952724"/>
          </a:xfrm>
          <a:prstGeom prst="rect">
            <a:avLst/>
          </a:prstGeom>
        </p:spPr>
      </p:pic>
      <p:sp>
        <p:nvSpPr>
          <p:cNvPr id="10" name="Прямоугольник 2"/>
          <p:cNvSpPr>
            <a:spLocks noChangeArrowheads="1"/>
          </p:cNvSpPr>
          <p:nvPr/>
        </p:nvSpPr>
        <p:spPr bwMode="auto">
          <a:xfrm>
            <a:off x="1" y="0"/>
            <a:ext cx="9144000" cy="785771"/>
          </a:xfrm>
          <a:prstGeom prst="rect">
            <a:avLst/>
          </a:prstGeom>
          <a:solidFill>
            <a:srgbClr val="EBF1DE"/>
          </a:solidFill>
          <a:ln w="9525">
            <a:noFill/>
            <a:miter lim="800000"/>
            <a:headEnd/>
            <a:tailEnd/>
          </a:ln>
        </p:spPr>
        <p:txBody>
          <a:bodyPr/>
          <a:lstStyle/>
          <a:p>
            <a:pPr algn="ctr"/>
            <a:r>
              <a:rPr lang="ru-RU" sz="3200" dirty="0" smtClean="0">
                <a:solidFill>
                  <a:srgbClr val="4F81BD">
                    <a:lumMod val="50000"/>
                  </a:srgbClr>
                </a:solidFill>
              </a:rPr>
              <a:t>Обеспечение компактности расселения</a:t>
            </a:r>
            <a:endParaRPr lang="ru-RU" sz="3200" b="1" dirty="0">
              <a:solidFill>
                <a:srgbClr val="800000"/>
              </a:solidFill>
            </a:endParaRPr>
          </a:p>
        </p:txBody>
      </p:sp>
    </p:spTree>
    <p:extLst>
      <p:ext uri="{BB962C8B-B14F-4D97-AF65-F5344CB8AC3E}">
        <p14:creationId xmlns:p14="http://schemas.microsoft.com/office/powerpoint/2010/main" xmlns="" val="33473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0" y="0"/>
            <a:ext cx="9144000" cy="2554545"/>
          </a:xfrm>
          <a:prstGeom prst="rect">
            <a:avLst/>
          </a:prstGeom>
          <a:solidFill>
            <a:schemeClr val="accent3">
              <a:lumMod val="60000"/>
              <a:lumOff val="40000"/>
            </a:schemeClr>
          </a:solidFill>
        </p:spPr>
        <p:txBody>
          <a:bodyPr wrap="square">
            <a:spAutoFit/>
          </a:bodyPr>
          <a:lstStyle/>
          <a:p>
            <a:pPr marL="0" indent="0" algn="just" eaLnBrk="1" hangingPunct="1">
              <a:buFont typeface="Arial" charset="0"/>
              <a:buNone/>
            </a:pPr>
            <a:r>
              <a:rPr lang="ru-RU" sz="3200" dirty="0" smtClean="0">
                <a:solidFill>
                  <a:schemeClr val="bg2">
                    <a:lumMod val="10000"/>
                  </a:schemeClr>
                </a:solidFill>
              </a:rPr>
              <a:t>Федеральный закон №261 от 23 ноября 2009 г. "Об энергосбережении и о повышении энергетической эффективности и о внесении изменений  в отдельные законодательные акты РФ".  </a:t>
            </a:r>
          </a:p>
        </p:txBody>
      </p:sp>
      <p:sp>
        <p:nvSpPr>
          <p:cNvPr id="14" name="Прямоугольник 13"/>
          <p:cNvSpPr/>
          <p:nvPr/>
        </p:nvSpPr>
        <p:spPr>
          <a:xfrm>
            <a:off x="428596" y="3214686"/>
            <a:ext cx="8286808" cy="1274195"/>
          </a:xfrm>
          <a:prstGeom prst="rect">
            <a:avLst/>
          </a:prstGeom>
          <a:solidFill>
            <a:schemeClr val="accent3">
              <a:lumMod val="50000"/>
            </a:schemeClr>
          </a:solidFill>
        </p:spPr>
        <p:txBody>
          <a:bodyPr wrap="square">
            <a:spAutoFit/>
          </a:bodyPr>
          <a:lstStyle/>
          <a:p>
            <a:pPr algn="just" eaLnBrk="1" hangingPunct="1">
              <a:lnSpc>
                <a:spcPct val="80000"/>
              </a:lnSpc>
            </a:pPr>
            <a:r>
              <a:rPr lang="ru-RU" altLang="ja-JP" sz="3200" dirty="0" smtClean="0">
                <a:solidFill>
                  <a:schemeClr val="bg1"/>
                </a:solidFill>
              </a:rPr>
              <a:t>Снижение энергоемкости ВВП России на 40% к 2020 году и в 2.5. – 3 раза к 2030 году </a:t>
            </a:r>
            <a:r>
              <a:rPr lang="en-US" altLang="ja-JP" sz="3200" dirty="0" smtClean="0">
                <a:solidFill>
                  <a:schemeClr val="bg1"/>
                </a:solidFill>
                <a:ea typeface="ＭＳ Ｐゴシック" pitchFamily="34" charset="-128"/>
              </a:rPr>
              <a:t>       </a:t>
            </a:r>
            <a:r>
              <a:rPr lang="ru-RU" altLang="ru-RU" sz="3200" dirty="0" smtClean="0">
                <a:solidFill>
                  <a:schemeClr val="bg1"/>
                </a:solidFill>
              </a:rPr>
              <a:t>(относительно уровня 2007 года)</a:t>
            </a:r>
            <a:endParaRPr lang="ru-RU" altLang="ru-RU" sz="3200" dirty="0">
              <a:solidFill>
                <a:schemeClr val="bg1"/>
              </a:solidFill>
            </a:endParaRPr>
          </a:p>
        </p:txBody>
      </p:sp>
      <p:sp>
        <p:nvSpPr>
          <p:cNvPr id="15" name="Стрелка вниз 14"/>
          <p:cNvSpPr/>
          <p:nvPr/>
        </p:nvSpPr>
        <p:spPr>
          <a:xfrm>
            <a:off x="4214810" y="2714620"/>
            <a:ext cx="484632" cy="42862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Picture 2"/>
          <p:cNvPicPr>
            <a:picLocks noChangeAspect="1" noChangeArrowheads="1"/>
          </p:cNvPicPr>
          <p:nvPr/>
        </p:nvPicPr>
        <p:blipFill>
          <a:blip r:embed="rId3"/>
          <a:srcRect l="24298" t="58420" r="22353" b="20952"/>
          <a:stretch>
            <a:fillRect/>
          </a:stretch>
        </p:blipFill>
        <p:spPr bwMode="auto">
          <a:xfrm>
            <a:off x="553429" y="4786298"/>
            <a:ext cx="8572560" cy="20717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5-поселок.jpg"/>
          <p:cNvPicPr>
            <a:picLocks noChangeAspect="1"/>
          </p:cNvPicPr>
          <p:nvPr/>
        </p:nvPicPr>
        <p:blipFill>
          <a:blip r:embed="rId2" cstate="print"/>
          <a:stretch>
            <a:fillRect/>
          </a:stretch>
        </p:blipFill>
        <p:spPr>
          <a:xfrm>
            <a:off x="0" y="1046972"/>
            <a:ext cx="9144000" cy="5811028"/>
          </a:xfrm>
          <a:prstGeom prst="rect">
            <a:avLst/>
          </a:prstGeom>
        </p:spPr>
      </p:pic>
      <p:sp>
        <p:nvSpPr>
          <p:cNvPr id="10" name="Прямоугольник 2"/>
          <p:cNvSpPr>
            <a:spLocks noChangeArrowheads="1"/>
          </p:cNvSpPr>
          <p:nvPr/>
        </p:nvSpPr>
        <p:spPr bwMode="auto">
          <a:xfrm>
            <a:off x="1" y="0"/>
            <a:ext cx="9144000" cy="785771"/>
          </a:xfrm>
          <a:prstGeom prst="rect">
            <a:avLst/>
          </a:prstGeom>
          <a:solidFill>
            <a:srgbClr val="EBF1DE"/>
          </a:solidFill>
          <a:ln w="9525">
            <a:noFill/>
            <a:miter lim="800000"/>
            <a:headEnd/>
            <a:tailEnd/>
          </a:ln>
        </p:spPr>
        <p:txBody>
          <a:bodyPr/>
          <a:lstStyle/>
          <a:p>
            <a:pPr algn="ctr"/>
            <a:r>
              <a:rPr lang="ru-RU" sz="3200" dirty="0" smtClean="0">
                <a:solidFill>
                  <a:srgbClr val="4F81BD">
                    <a:lumMod val="50000"/>
                  </a:srgbClr>
                </a:solidFill>
              </a:rPr>
              <a:t>Обеспечение компактности расселения</a:t>
            </a:r>
            <a:endParaRPr lang="ru-RU" sz="3200" b="1" dirty="0">
              <a:solidFill>
                <a:srgbClr val="800000"/>
              </a:solidFill>
            </a:endParaRPr>
          </a:p>
        </p:txBody>
      </p:sp>
    </p:spTree>
    <p:extLst>
      <p:ext uri="{BB962C8B-B14F-4D97-AF65-F5344CB8AC3E}">
        <p14:creationId xmlns:p14="http://schemas.microsoft.com/office/powerpoint/2010/main" xmlns="" val="5157678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zolotoesech.ru/images/plaan.png"/>
          <p:cNvPicPr>
            <a:picLocks noChangeAspect="1" noChangeArrowheads="1"/>
          </p:cNvPicPr>
          <p:nvPr/>
        </p:nvPicPr>
        <p:blipFill>
          <a:blip r:embed="rId2" cstate="print"/>
          <a:srcRect/>
          <a:stretch>
            <a:fillRect/>
          </a:stretch>
        </p:blipFill>
        <p:spPr bwMode="auto">
          <a:xfrm>
            <a:off x="1571604" y="3972296"/>
            <a:ext cx="2986819" cy="2885704"/>
          </a:xfrm>
          <a:prstGeom prst="rect">
            <a:avLst/>
          </a:prstGeom>
          <a:noFill/>
        </p:spPr>
      </p:pic>
      <p:pic>
        <p:nvPicPr>
          <p:cNvPr id="76804" name="Picture 4" descr="http://www.zolotoesech.ru/images/plan.png"/>
          <p:cNvPicPr>
            <a:picLocks noChangeAspect="1" noChangeArrowheads="1"/>
          </p:cNvPicPr>
          <p:nvPr/>
        </p:nvPicPr>
        <p:blipFill>
          <a:blip r:embed="rId3" cstate="print"/>
          <a:srcRect/>
          <a:stretch>
            <a:fillRect/>
          </a:stretch>
        </p:blipFill>
        <p:spPr bwMode="auto">
          <a:xfrm>
            <a:off x="5286380" y="4019926"/>
            <a:ext cx="2937520" cy="2838074"/>
          </a:xfrm>
          <a:prstGeom prst="rect">
            <a:avLst/>
          </a:prstGeom>
          <a:noFill/>
        </p:spPr>
      </p:pic>
      <p:grpSp>
        <p:nvGrpSpPr>
          <p:cNvPr id="3" name="Группа 7"/>
          <p:cNvGrpSpPr/>
          <p:nvPr/>
        </p:nvGrpSpPr>
        <p:grpSpPr>
          <a:xfrm>
            <a:off x="428596" y="2000240"/>
            <a:ext cx="8431145" cy="1821090"/>
            <a:chOff x="428596" y="764704"/>
            <a:chExt cx="8431145" cy="1821090"/>
          </a:xfrm>
        </p:grpSpPr>
        <p:pic>
          <p:nvPicPr>
            <p:cNvPr id="45057" name="Рисунок 37" descr="http://grepen.com.ua/media/dome/27.jpg"/>
            <p:cNvPicPr>
              <a:picLocks noChangeAspect="1" noChangeArrowheads="1"/>
            </p:cNvPicPr>
            <p:nvPr/>
          </p:nvPicPr>
          <p:blipFill>
            <a:blip r:embed="rId4" cstate="print"/>
            <a:srcRect l="19496" b="15277"/>
            <a:stretch>
              <a:fillRect/>
            </a:stretch>
          </p:blipFill>
          <p:spPr bwMode="auto">
            <a:xfrm>
              <a:off x="3286116" y="785794"/>
              <a:ext cx="2667577" cy="1800000"/>
            </a:xfrm>
            <a:prstGeom prst="rect">
              <a:avLst/>
            </a:prstGeom>
            <a:noFill/>
            <a:ln w="9525">
              <a:noFill/>
              <a:miter lim="800000"/>
              <a:headEnd/>
              <a:tailEnd/>
            </a:ln>
          </p:spPr>
        </p:pic>
        <p:pic>
          <p:nvPicPr>
            <p:cNvPr id="45058" name="Рисунок 43" descr="http://grepen.com.ua/media/dome/31.jpg"/>
            <p:cNvPicPr>
              <a:picLocks noChangeAspect="1" noChangeArrowheads="1"/>
            </p:cNvPicPr>
            <p:nvPr/>
          </p:nvPicPr>
          <p:blipFill>
            <a:blip r:embed="rId5" cstate="print"/>
            <a:srcRect l="13327" b="13594"/>
            <a:stretch>
              <a:fillRect/>
            </a:stretch>
          </p:blipFill>
          <p:spPr bwMode="auto">
            <a:xfrm>
              <a:off x="6084168" y="764704"/>
              <a:ext cx="2775573" cy="1800000"/>
            </a:xfrm>
            <a:prstGeom prst="rect">
              <a:avLst/>
            </a:prstGeom>
            <a:noFill/>
            <a:ln w="9525">
              <a:noFill/>
              <a:miter lim="800000"/>
              <a:headEnd/>
              <a:tailEnd/>
            </a:ln>
          </p:spPr>
        </p:pic>
        <p:pic>
          <p:nvPicPr>
            <p:cNvPr id="45059" name="Рисунок 16"/>
            <p:cNvPicPr>
              <a:picLocks noChangeAspect="1" noChangeArrowheads="1"/>
            </p:cNvPicPr>
            <p:nvPr/>
          </p:nvPicPr>
          <p:blipFill>
            <a:blip r:embed="rId6" cstate="print"/>
            <a:srcRect/>
            <a:stretch>
              <a:fillRect/>
            </a:stretch>
          </p:blipFill>
          <p:spPr bwMode="auto">
            <a:xfrm>
              <a:off x="428596" y="785794"/>
              <a:ext cx="2754362" cy="1800000"/>
            </a:xfrm>
            <a:prstGeom prst="rect">
              <a:avLst/>
            </a:prstGeom>
            <a:noFill/>
            <a:ln w="9525">
              <a:noFill/>
              <a:miter lim="800000"/>
              <a:headEnd/>
              <a:tailEnd/>
            </a:ln>
          </p:spPr>
        </p:pic>
      </p:grpSp>
      <p:sp>
        <p:nvSpPr>
          <p:cNvPr id="15" name="Прямоугольник 2"/>
          <p:cNvSpPr>
            <a:spLocks noChangeArrowheads="1"/>
          </p:cNvSpPr>
          <p:nvPr/>
        </p:nvSpPr>
        <p:spPr bwMode="auto">
          <a:xfrm>
            <a:off x="1" y="0"/>
            <a:ext cx="9144000" cy="1571612"/>
          </a:xfrm>
          <a:prstGeom prst="rect">
            <a:avLst/>
          </a:prstGeom>
          <a:solidFill>
            <a:srgbClr val="EBF1DE"/>
          </a:solidFill>
          <a:ln w="9525">
            <a:noFill/>
            <a:miter lim="800000"/>
            <a:headEnd/>
            <a:tailEnd/>
          </a:ln>
        </p:spPr>
        <p:txBody>
          <a:bodyPr/>
          <a:lstStyle/>
          <a:p>
            <a:pPr marL="360000"/>
            <a:r>
              <a:rPr lang="ru-RU" sz="3200" dirty="0" smtClean="0">
                <a:solidFill>
                  <a:srgbClr val="4F81BD">
                    <a:lumMod val="50000"/>
                  </a:srgbClr>
                </a:solidFill>
              </a:rPr>
              <a:t>Уменьшение площади ограждающих конструкций: компактная форма построек (куб, сфера)</a:t>
            </a:r>
          </a:p>
        </p:txBody>
      </p:sp>
    </p:spTree>
    <p:extLst>
      <p:ext uri="{BB962C8B-B14F-4D97-AF65-F5344CB8AC3E}">
        <p14:creationId xmlns:p14="http://schemas.microsoft.com/office/powerpoint/2010/main" xmlns="" val="6900846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2"/>
          <p:cNvSpPr>
            <a:spLocks noChangeArrowheads="1"/>
          </p:cNvSpPr>
          <p:nvPr/>
        </p:nvSpPr>
        <p:spPr bwMode="auto">
          <a:xfrm>
            <a:off x="0" y="0"/>
            <a:ext cx="9144000" cy="1143008"/>
          </a:xfrm>
          <a:prstGeom prst="rect">
            <a:avLst/>
          </a:prstGeom>
          <a:solidFill>
            <a:srgbClr val="EBF1DE"/>
          </a:solidFill>
          <a:ln w="9525">
            <a:noFill/>
            <a:miter lim="800000"/>
            <a:headEnd/>
            <a:tailEnd/>
          </a:ln>
        </p:spPr>
        <p:txBody>
          <a:bodyPr/>
          <a:lstStyle/>
          <a:p>
            <a:pPr marL="360000"/>
            <a:r>
              <a:rPr lang="ru-RU" sz="3400" dirty="0" smtClean="0">
                <a:solidFill>
                  <a:schemeClr val="accent1">
                    <a:lumMod val="50000"/>
                  </a:schemeClr>
                </a:solidFill>
              </a:rPr>
              <a:t>Уменьшение площади ограждающих конструкций</a:t>
            </a:r>
          </a:p>
          <a:p>
            <a:pPr marL="92075"/>
            <a:r>
              <a:rPr lang="ru-RU" sz="2000" dirty="0" smtClean="0">
                <a:solidFill>
                  <a:schemeClr val="accent1">
                    <a:lumMod val="50000"/>
                  </a:schemeClr>
                </a:solidFill>
              </a:rPr>
              <a:t>	</a:t>
            </a:r>
          </a:p>
        </p:txBody>
      </p:sp>
      <p:pic>
        <p:nvPicPr>
          <p:cNvPr id="8" name="Рисунок 7" descr="014.jpg"/>
          <p:cNvPicPr>
            <a:picLocks noChangeAspect="1"/>
          </p:cNvPicPr>
          <p:nvPr/>
        </p:nvPicPr>
        <p:blipFill>
          <a:blip r:embed="rId2" cstate="print"/>
          <a:stretch>
            <a:fillRect/>
          </a:stretch>
        </p:blipFill>
        <p:spPr>
          <a:xfrm>
            <a:off x="714348" y="1214422"/>
            <a:ext cx="7758684" cy="534924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2"/>
          <p:cNvSpPr>
            <a:spLocks noChangeArrowheads="1"/>
          </p:cNvSpPr>
          <p:nvPr/>
        </p:nvSpPr>
        <p:spPr bwMode="auto">
          <a:xfrm>
            <a:off x="0" y="0"/>
            <a:ext cx="9144000" cy="1143008"/>
          </a:xfrm>
          <a:prstGeom prst="rect">
            <a:avLst/>
          </a:prstGeom>
          <a:solidFill>
            <a:srgbClr val="EBF1DE"/>
          </a:solidFill>
          <a:ln w="9525">
            <a:noFill/>
            <a:miter lim="800000"/>
            <a:headEnd/>
            <a:tailEnd/>
          </a:ln>
        </p:spPr>
        <p:txBody>
          <a:bodyPr/>
          <a:lstStyle/>
          <a:p>
            <a:pPr marL="360000"/>
            <a:r>
              <a:rPr lang="ru-RU" sz="3400" dirty="0" smtClean="0">
                <a:solidFill>
                  <a:schemeClr val="accent1">
                    <a:lumMod val="50000"/>
                  </a:schemeClr>
                </a:solidFill>
              </a:rPr>
              <a:t>Уменьшение площади ограждающих конструкций</a:t>
            </a:r>
          </a:p>
          <a:p>
            <a:pPr marL="92075"/>
            <a:r>
              <a:rPr lang="ru-RU" sz="2000" dirty="0" smtClean="0">
                <a:solidFill>
                  <a:schemeClr val="accent1">
                    <a:lumMod val="50000"/>
                  </a:schemeClr>
                </a:solidFill>
              </a:rPr>
              <a:t>	</a:t>
            </a:r>
          </a:p>
        </p:txBody>
      </p:sp>
      <p:pic>
        <p:nvPicPr>
          <p:cNvPr id="4" name="Рисунок 3" descr="009.jpg"/>
          <p:cNvPicPr>
            <a:picLocks noChangeAspect="1"/>
          </p:cNvPicPr>
          <p:nvPr/>
        </p:nvPicPr>
        <p:blipFill>
          <a:blip r:embed="rId2" cstate="print">
            <a:lum bright="-30000" contrast="40000"/>
          </a:blip>
          <a:srcRect l="24998" t="-249" r="25588"/>
          <a:stretch>
            <a:fillRect/>
          </a:stretch>
        </p:blipFill>
        <p:spPr>
          <a:xfrm>
            <a:off x="0" y="1714488"/>
            <a:ext cx="9144000" cy="4625776"/>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2"/>
          <p:cNvSpPr>
            <a:spLocks noChangeArrowheads="1"/>
          </p:cNvSpPr>
          <p:nvPr/>
        </p:nvSpPr>
        <p:spPr bwMode="auto">
          <a:xfrm>
            <a:off x="0" y="0"/>
            <a:ext cx="9144000" cy="1143008"/>
          </a:xfrm>
          <a:prstGeom prst="rect">
            <a:avLst/>
          </a:prstGeom>
          <a:solidFill>
            <a:srgbClr val="EBF1DE"/>
          </a:solidFill>
          <a:ln w="9525">
            <a:noFill/>
            <a:miter lim="800000"/>
            <a:headEnd/>
            <a:tailEnd/>
          </a:ln>
        </p:spPr>
        <p:txBody>
          <a:bodyPr/>
          <a:lstStyle/>
          <a:p>
            <a:pPr marL="360000"/>
            <a:r>
              <a:rPr lang="ru-RU" sz="3400" dirty="0" smtClean="0">
                <a:solidFill>
                  <a:schemeClr val="accent1">
                    <a:lumMod val="50000"/>
                  </a:schemeClr>
                </a:solidFill>
              </a:rPr>
              <a:t>Уменьшение площади ограждающих конструкций</a:t>
            </a:r>
          </a:p>
          <a:p>
            <a:pPr marL="92075"/>
            <a:r>
              <a:rPr lang="ru-RU" sz="2000" dirty="0" smtClean="0">
                <a:solidFill>
                  <a:schemeClr val="accent1">
                    <a:lumMod val="50000"/>
                  </a:schemeClr>
                </a:solidFill>
              </a:rPr>
              <a:t>	</a:t>
            </a:r>
          </a:p>
        </p:txBody>
      </p:sp>
      <p:pic>
        <p:nvPicPr>
          <p:cNvPr id="4" name="Рисунок 3" descr="013.jpg"/>
          <p:cNvPicPr>
            <a:picLocks noChangeAspect="1"/>
          </p:cNvPicPr>
          <p:nvPr/>
        </p:nvPicPr>
        <p:blipFill>
          <a:blip r:embed="rId2" cstate="print"/>
          <a:stretch>
            <a:fillRect/>
          </a:stretch>
        </p:blipFill>
        <p:spPr>
          <a:xfrm>
            <a:off x="928662" y="1357298"/>
            <a:ext cx="7563942" cy="5214974"/>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srcRect l="31908" t="20769" r="28786" b="7180"/>
          <a:stretch>
            <a:fillRect/>
          </a:stretch>
        </p:blipFill>
        <p:spPr bwMode="auto">
          <a:xfrm>
            <a:off x="1785918" y="0"/>
            <a:ext cx="5429288" cy="65008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descr="040.jpg"/>
          <p:cNvPicPr>
            <a:picLocks noChangeAspect="1"/>
          </p:cNvPicPr>
          <p:nvPr/>
        </p:nvPicPr>
        <p:blipFill>
          <a:blip r:embed="rId2" cstate="print">
            <a:lum bright="-20000" contrast="40000"/>
          </a:blip>
          <a:srcRect b="62380"/>
          <a:stretch>
            <a:fillRect/>
          </a:stretch>
        </p:blipFill>
        <p:spPr>
          <a:xfrm>
            <a:off x="1497812" y="620688"/>
            <a:ext cx="6314547" cy="2448272"/>
          </a:xfrm>
          <a:prstGeom prst="rect">
            <a:avLst/>
          </a:prstGeom>
        </p:spPr>
      </p:pic>
      <p:pic>
        <p:nvPicPr>
          <p:cNvPr id="9" name="Рисунок 8" descr="040.jpg"/>
          <p:cNvPicPr>
            <a:picLocks noChangeAspect="1"/>
          </p:cNvPicPr>
          <p:nvPr/>
        </p:nvPicPr>
        <p:blipFill>
          <a:blip r:embed="rId2" cstate="print">
            <a:lum bright="-20000" contrast="40000"/>
          </a:blip>
          <a:srcRect t="61962" b="-6221"/>
          <a:stretch>
            <a:fillRect/>
          </a:stretch>
        </p:blipFill>
        <p:spPr>
          <a:xfrm>
            <a:off x="1619672" y="3212976"/>
            <a:ext cx="6314547" cy="288032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002.jpg"/>
          <p:cNvPicPr>
            <a:picLocks noChangeAspect="1"/>
          </p:cNvPicPr>
          <p:nvPr/>
        </p:nvPicPr>
        <p:blipFill>
          <a:blip r:embed="rId2" cstate="print">
            <a:lum bright="-20000" contrast="40000"/>
          </a:blip>
          <a:srcRect r="19524" b="792"/>
          <a:stretch>
            <a:fillRect/>
          </a:stretch>
        </p:blipFill>
        <p:spPr>
          <a:xfrm>
            <a:off x="1071538" y="1428736"/>
            <a:ext cx="6715140" cy="4873927"/>
          </a:xfrm>
          <a:prstGeom prst="rect">
            <a:avLst/>
          </a:prstGeom>
        </p:spPr>
      </p:pic>
      <p:pic>
        <p:nvPicPr>
          <p:cNvPr id="5" name="Рисунок 4" descr="003.jpg"/>
          <p:cNvPicPr>
            <a:picLocks noChangeAspect="1"/>
          </p:cNvPicPr>
          <p:nvPr/>
        </p:nvPicPr>
        <p:blipFill>
          <a:blip r:embed="rId3" cstate="print">
            <a:lum bright="-20000" contrast="40000"/>
          </a:blip>
          <a:srcRect l="4000" t="10231" b="5874"/>
          <a:stretch>
            <a:fillRect/>
          </a:stretch>
        </p:blipFill>
        <p:spPr>
          <a:xfrm>
            <a:off x="714348" y="1571612"/>
            <a:ext cx="8154334" cy="4643470"/>
          </a:xfrm>
          <a:prstGeom prst="rect">
            <a:avLst/>
          </a:prstGeom>
        </p:spPr>
      </p:pic>
      <p:sp>
        <p:nvSpPr>
          <p:cNvPr id="7" name="Прямоугольник 2"/>
          <p:cNvSpPr>
            <a:spLocks noChangeArrowheads="1"/>
          </p:cNvSpPr>
          <p:nvPr/>
        </p:nvSpPr>
        <p:spPr bwMode="auto">
          <a:xfrm>
            <a:off x="1" y="0"/>
            <a:ext cx="9144000" cy="1214422"/>
          </a:xfrm>
          <a:prstGeom prst="rect">
            <a:avLst/>
          </a:prstGeom>
          <a:solidFill>
            <a:srgbClr val="EBF1DE"/>
          </a:solidFill>
          <a:ln w="9525">
            <a:noFill/>
            <a:miter lim="800000"/>
            <a:headEnd/>
            <a:tailEnd/>
          </a:ln>
        </p:spPr>
        <p:txBody>
          <a:bodyPr/>
          <a:lstStyle/>
          <a:p>
            <a:pPr marL="352425"/>
            <a:r>
              <a:rPr lang="ru-RU" sz="3400" b="1" dirty="0" smtClean="0">
                <a:solidFill>
                  <a:schemeClr val="accent1">
                    <a:lumMod val="50000"/>
                  </a:schemeClr>
                </a:solidFill>
              </a:rPr>
              <a:t>Использование естественных </a:t>
            </a:r>
            <a:r>
              <a:rPr lang="ru-RU" sz="3400" b="1" dirty="0" err="1" smtClean="0">
                <a:solidFill>
                  <a:schemeClr val="accent1">
                    <a:lumMod val="50000"/>
                  </a:schemeClr>
                </a:solidFill>
              </a:rPr>
              <a:t>световодов</a:t>
            </a:r>
            <a:endParaRPr lang="ru-RU" sz="3400" b="1" dirty="0" smtClean="0">
              <a:solidFill>
                <a:schemeClr val="accent1">
                  <a:lumMod val="50000"/>
                </a:schemeClr>
              </a:solidFill>
            </a:endParaRPr>
          </a:p>
          <a:p>
            <a:pPr algn="ctr"/>
            <a:endParaRPr lang="ru-RU" sz="2000" b="1" dirty="0">
              <a:solidFill>
                <a:srgbClr val="800000"/>
              </a:solidFill>
            </a:endParaRPr>
          </a:p>
        </p:txBody>
      </p:sp>
      <p:pic>
        <p:nvPicPr>
          <p:cNvPr id="60422" name="Picture 6" descr="http://www.iricond.ru/images/stories/lightway/Svetovody-9.jpg"/>
          <p:cNvPicPr>
            <a:picLocks noChangeAspect="1" noChangeArrowheads="1"/>
          </p:cNvPicPr>
          <p:nvPr/>
        </p:nvPicPr>
        <p:blipFill>
          <a:blip r:embed="rId4"/>
          <a:srcRect t="4234" r="50390"/>
          <a:stretch>
            <a:fillRect/>
          </a:stretch>
        </p:blipFill>
        <p:spPr bwMode="auto">
          <a:xfrm>
            <a:off x="5715008" y="1500173"/>
            <a:ext cx="3143272" cy="236978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0422"/>
                                        </p:tgtEl>
                                        <p:attrNameLst>
                                          <p:attrName>style.visibility</p:attrName>
                                        </p:attrNameLst>
                                      </p:cBhvr>
                                      <p:to>
                                        <p:strVal val="visible"/>
                                      </p:to>
                                    </p:set>
                                    <p:anim calcmode="lin" valueType="num">
                                      <p:cBhvr additive="base">
                                        <p:cTn id="18" dur="500" fill="hold"/>
                                        <p:tgtEl>
                                          <p:spTgt spid="60422"/>
                                        </p:tgtEl>
                                        <p:attrNameLst>
                                          <p:attrName>ppt_x</p:attrName>
                                        </p:attrNameLst>
                                      </p:cBhvr>
                                      <p:tavLst>
                                        <p:tav tm="0">
                                          <p:val>
                                            <p:strVal val="#ppt_x"/>
                                          </p:val>
                                        </p:tav>
                                        <p:tav tm="100000">
                                          <p:val>
                                            <p:strVal val="#ppt_x"/>
                                          </p:val>
                                        </p:tav>
                                      </p:tavLst>
                                    </p:anim>
                                    <p:anim calcmode="lin" valueType="num">
                                      <p:cBhvr additive="base">
                                        <p:cTn id="19" dur="500" fill="hold"/>
                                        <p:tgtEl>
                                          <p:spTgt spid="604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Схема работы"/>
          <p:cNvPicPr>
            <a:picLocks noChangeAspect="1" noChangeArrowheads="1"/>
          </p:cNvPicPr>
          <p:nvPr/>
        </p:nvPicPr>
        <p:blipFill>
          <a:blip r:embed="rId2"/>
          <a:srcRect/>
          <a:stretch>
            <a:fillRect/>
          </a:stretch>
        </p:blipFill>
        <p:spPr bwMode="auto">
          <a:xfrm>
            <a:off x="0" y="2428868"/>
            <a:ext cx="3223384" cy="3240000"/>
          </a:xfrm>
          <a:prstGeom prst="rect">
            <a:avLst/>
          </a:prstGeom>
          <a:noFill/>
        </p:spPr>
      </p:pic>
      <p:sp>
        <p:nvSpPr>
          <p:cNvPr id="7" name="Прямоугольник 2"/>
          <p:cNvSpPr>
            <a:spLocks noChangeArrowheads="1"/>
          </p:cNvSpPr>
          <p:nvPr/>
        </p:nvSpPr>
        <p:spPr bwMode="auto">
          <a:xfrm>
            <a:off x="1" y="0"/>
            <a:ext cx="9144000" cy="1643050"/>
          </a:xfrm>
          <a:prstGeom prst="rect">
            <a:avLst/>
          </a:prstGeom>
          <a:solidFill>
            <a:srgbClr val="EBF1DE"/>
          </a:solidFill>
          <a:ln w="9525">
            <a:noFill/>
            <a:miter lim="800000"/>
            <a:headEnd/>
            <a:tailEnd/>
          </a:ln>
        </p:spPr>
        <p:txBody>
          <a:bodyPr/>
          <a:lstStyle/>
          <a:p>
            <a:r>
              <a:rPr lang="ru-RU" sz="3400" b="1" dirty="0" smtClean="0">
                <a:solidFill>
                  <a:schemeClr val="accent1">
                    <a:lumMod val="50000"/>
                  </a:schemeClr>
                </a:solidFill>
              </a:rPr>
              <a:t>Использование новых технологий передачи солнечного света по световым каналам</a:t>
            </a:r>
          </a:p>
          <a:p>
            <a:pPr algn="ctr"/>
            <a:endParaRPr lang="ru-RU" sz="2000" b="1" dirty="0">
              <a:solidFill>
                <a:srgbClr val="800000"/>
              </a:solidFill>
            </a:endParaRPr>
          </a:p>
        </p:txBody>
      </p:sp>
      <p:pic>
        <p:nvPicPr>
          <p:cNvPr id="60420" name="Picture 4" descr="http://cdn.elec.ru/i/d3/9d/d39d7a7c83e651f1eaa6f058dd91552c97ce736f.jpg"/>
          <p:cNvPicPr>
            <a:picLocks noChangeAspect="1" noChangeArrowheads="1"/>
          </p:cNvPicPr>
          <p:nvPr/>
        </p:nvPicPr>
        <p:blipFill>
          <a:blip r:embed="rId3"/>
          <a:srcRect l="16370" r="1783"/>
          <a:stretch>
            <a:fillRect/>
          </a:stretch>
        </p:blipFill>
        <p:spPr bwMode="auto">
          <a:xfrm>
            <a:off x="3143240" y="2428868"/>
            <a:ext cx="2500330" cy="3240000"/>
          </a:xfrm>
          <a:prstGeom prst="rect">
            <a:avLst/>
          </a:prstGeom>
          <a:noFill/>
        </p:spPr>
      </p:pic>
      <p:pic>
        <p:nvPicPr>
          <p:cNvPr id="60422" name="Picture 6" descr="http://www.iricond.ru/images/stories/lightway/Svetovody-9.jpg"/>
          <p:cNvPicPr>
            <a:picLocks noChangeAspect="1" noChangeArrowheads="1"/>
          </p:cNvPicPr>
          <p:nvPr/>
        </p:nvPicPr>
        <p:blipFill>
          <a:blip r:embed="rId4"/>
          <a:srcRect l="51211" t="6345" r="8381" b="3568"/>
          <a:stretch>
            <a:fillRect/>
          </a:stretch>
        </p:blipFill>
        <p:spPr bwMode="auto">
          <a:xfrm>
            <a:off x="5422861" y="2428868"/>
            <a:ext cx="3721139" cy="32400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2"/>
          <p:cNvSpPr>
            <a:spLocks noChangeArrowheads="1"/>
          </p:cNvSpPr>
          <p:nvPr/>
        </p:nvSpPr>
        <p:spPr bwMode="auto">
          <a:xfrm>
            <a:off x="0" y="0"/>
            <a:ext cx="9144000" cy="1143008"/>
          </a:xfrm>
          <a:prstGeom prst="rect">
            <a:avLst/>
          </a:prstGeom>
          <a:solidFill>
            <a:srgbClr val="EBF1DE"/>
          </a:solidFill>
          <a:ln w="9525">
            <a:noFill/>
            <a:miter lim="800000"/>
            <a:headEnd/>
            <a:tailEnd/>
          </a:ln>
        </p:spPr>
        <p:txBody>
          <a:bodyPr/>
          <a:lstStyle/>
          <a:p>
            <a:pPr marL="92075"/>
            <a:r>
              <a:rPr lang="ru-RU" sz="3400" dirty="0" smtClean="0">
                <a:solidFill>
                  <a:schemeClr val="accent1">
                    <a:lumMod val="50000"/>
                  </a:schemeClr>
                </a:solidFill>
              </a:rPr>
              <a:t>Увеличение толщины зданий: увеличение глубины квартир до 27 м</a:t>
            </a:r>
            <a:r>
              <a:rPr lang="ru-RU" sz="2000" dirty="0" smtClean="0">
                <a:solidFill>
                  <a:schemeClr val="accent1">
                    <a:lumMod val="50000"/>
                  </a:schemeClr>
                </a:solidFill>
              </a:rPr>
              <a:t>	</a:t>
            </a:r>
          </a:p>
        </p:txBody>
      </p:sp>
      <p:pic>
        <p:nvPicPr>
          <p:cNvPr id="4" name="Рисунок 3" descr="042 copy.jpg"/>
          <p:cNvPicPr>
            <a:picLocks noChangeAspect="1"/>
          </p:cNvPicPr>
          <p:nvPr/>
        </p:nvPicPr>
        <p:blipFill>
          <a:blip r:embed="rId2" cstate="print">
            <a:lum bright="-20000" contrast="40000"/>
          </a:blip>
          <a:srcRect t="5208" r="1396"/>
          <a:stretch>
            <a:fillRect/>
          </a:stretch>
        </p:blipFill>
        <p:spPr>
          <a:xfrm>
            <a:off x="285720" y="1214422"/>
            <a:ext cx="3907094" cy="5643578"/>
          </a:xfrm>
          <a:prstGeom prst="rect">
            <a:avLst/>
          </a:prstGeom>
        </p:spPr>
      </p:pic>
      <p:pic>
        <p:nvPicPr>
          <p:cNvPr id="6" name="Рисунок 5" descr="043 copy.jpg"/>
          <p:cNvPicPr>
            <a:picLocks noChangeAspect="1"/>
          </p:cNvPicPr>
          <p:nvPr/>
        </p:nvPicPr>
        <p:blipFill>
          <a:blip r:embed="rId3" cstate="print">
            <a:lum bright="-20000" contrast="40000"/>
          </a:blip>
          <a:srcRect b="3125"/>
          <a:stretch>
            <a:fillRect/>
          </a:stretch>
        </p:blipFill>
        <p:spPr>
          <a:xfrm>
            <a:off x="4901912" y="1214422"/>
            <a:ext cx="3877197" cy="564357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4888" y="620688"/>
            <a:ext cx="9144000" cy="1661993"/>
          </a:xfrm>
          <a:prstGeom prst="rect">
            <a:avLst/>
          </a:prstGeom>
          <a:solidFill>
            <a:schemeClr val="accent3">
              <a:lumMod val="60000"/>
              <a:lumOff val="40000"/>
            </a:schemeClr>
          </a:solidFill>
        </p:spPr>
        <p:txBody>
          <a:bodyPr wrap="square">
            <a:spAutoFit/>
          </a:bodyPr>
          <a:lstStyle/>
          <a:p>
            <a:pPr algn="just">
              <a:buFont typeface="Arial" charset="0"/>
              <a:buNone/>
            </a:pPr>
            <a:r>
              <a:rPr lang="ru-RU" altLang="ru-RU" sz="3400" b="1" dirty="0">
                <a:solidFill>
                  <a:prstClr val="black"/>
                </a:solidFill>
                <a:latin typeface="Arial" panose="020B0604020202020204" pitchFamily="34" charset="0"/>
                <a:cs typeface="Arial" panose="020B0604020202020204" pitchFamily="34" charset="0"/>
              </a:rPr>
              <a:t>Энергосбережение</a:t>
            </a:r>
            <a:r>
              <a:rPr lang="ru-RU" altLang="ru-RU" sz="3400" dirty="0">
                <a:solidFill>
                  <a:prstClr val="black"/>
                </a:solidFill>
                <a:latin typeface="Arial" panose="020B0604020202020204" pitchFamily="34" charset="0"/>
                <a:cs typeface="Arial" panose="020B0604020202020204" pitchFamily="34" charset="0"/>
              </a:rPr>
              <a:t> - реализация организационных, правовых, технических, технологических, экономических и иных мер</a:t>
            </a:r>
            <a:endParaRPr lang="ru-RU" sz="3200" dirty="0" smtClean="0">
              <a:solidFill>
                <a:srgbClr val="EEECE1">
                  <a:lumMod val="10000"/>
                </a:srgbClr>
              </a:solidFill>
            </a:endParaRPr>
          </a:p>
        </p:txBody>
      </p:sp>
      <p:sp>
        <p:nvSpPr>
          <p:cNvPr id="14" name="Прямоугольник 13"/>
          <p:cNvSpPr/>
          <p:nvPr/>
        </p:nvSpPr>
        <p:spPr>
          <a:xfrm>
            <a:off x="221837" y="4077072"/>
            <a:ext cx="8700326" cy="2308324"/>
          </a:xfrm>
          <a:prstGeom prst="rect">
            <a:avLst/>
          </a:prstGeom>
          <a:solidFill>
            <a:schemeClr val="accent3">
              <a:lumMod val="50000"/>
            </a:schemeClr>
          </a:solidFill>
        </p:spPr>
        <p:txBody>
          <a:bodyPr wrap="square">
            <a:spAutoFit/>
          </a:bodyPr>
          <a:lstStyle/>
          <a:p>
            <a:pPr algn="just">
              <a:lnSpc>
                <a:spcPct val="80000"/>
              </a:lnSpc>
            </a:pPr>
            <a:r>
              <a:rPr lang="ru-RU" altLang="ru-RU" sz="3600" dirty="0" smtClean="0">
                <a:solidFill>
                  <a:schemeClr val="bg1"/>
                </a:solidFill>
                <a:latin typeface="Arial" panose="020B0604020202020204" pitchFamily="34" charset="0"/>
                <a:cs typeface="Arial" panose="020B0604020202020204" pitchFamily="34" charset="0"/>
              </a:rPr>
              <a:t>Уменьшение </a:t>
            </a:r>
            <a:r>
              <a:rPr lang="ru-RU" altLang="ru-RU" sz="3600" dirty="0">
                <a:solidFill>
                  <a:schemeClr val="bg1"/>
                </a:solidFill>
                <a:latin typeface="Arial" panose="020B0604020202020204" pitchFamily="34" charset="0"/>
                <a:cs typeface="Arial" panose="020B0604020202020204" pitchFamily="34" charset="0"/>
              </a:rPr>
              <a:t>объема используемых энергетических ресурсов при сохранении соответствующего полезного эффекта от их использования</a:t>
            </a:r>
            <a:endParaRPr lang="ru-RU" altLang="ru-RU" sz="3600" dirty="0">
              <a:solidFill>
                <a:schemeClr val="bg1"/>
              </a:solidFill>
            </a:endParaRPr>
          </a:p>
        </p:txBody>
      </p:sp>
      <p:sp>
        <p:nvSpPr>
          <p:cNvPr id="15" name="Стрелка вниз 14"/>
          <p:cNvSpPr/>
          <p:nvPr/>
        </p:nvSpPr>
        <p:spPr>
          <a:xfrm>
            <a:off x="4171128" y="2708920"/>
            <a:ext cx="484632" cy="10767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Tree>
    <p:extLst>
      <p:ext uri="{BB962C8B-B14F-4D97-AF65-F5344CB8AC3E}">
        <p14:creationId xmlns:p14="http://schemas.microsoft.com/office/powerpoint/2010/main" xmlns="" val="27447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031 copy.jpg"/>
          <p:cNvPicPr>
            <a:picLocks noChangeAspect="1"/>
          </p:cNvPicPr>
          <p:nvPr/>
        </p:nvPicPr>
        <p:blipFill>
          <a:blip r:embed="rId2" cstate="print">
            <a:lum bright="-20000" contrast="40000"/>
          </a:blip>
          <a:srcRect b="61550"/>
          <a:stretch>
            <a:fillRect/>
          </a:stretch>
        </p:blipFill>
        <p:spPr>
          <a:xfrm>
            <a:off x="0" y="1214422"/>
            <a:ext cx="9144000" cy="5282722"/>
          </a:xfrm>
          <a:prstGeom prst="rect">
            <a:avLst/>
          </a:prstGeom>
        </p:spPr>
      </p:pic>
      <p:sp>
        <p:nvSpPr>
          <p:cNvPr id="7" name="Прямоугольник 2"/>
          <p:cNvSpPr>
            <a:spLocks noChangeArrowheads="1"/>
          </p:cNvSpPr>
          <p:nvPr/>
        </p:nvSpPr>
        <p:spPr bwMode="auto">
          <a:xfrm>
            <a:off x="0" y="0"/>
            <a:ext cx="9144000" cy="1143008"/>
          </a:xfrm>
          <a:prstGeom prst="rect">
            <a:avLst/>
          </a:prstGeom>
          <a:solidFill>
            <a:srgbClr val="EBF1DE"/>
          </a:solidFill>
          <a:ln w="9525">
            <a:noFill/>
            <a:miter lim="800000"/>
            <a:headEnd/>
            <a:tailEnd/>
          </a:ln>
        </p:spPr>
        <p:txBody>
          <a:bodyPr/>
          <a:lstStyle/>
          <a:p>
            <a:pPr marL="92075"/>
            <a:r>
              <a:rPr lang="ru-RU" sz="3400" dirty="0" smtClean="0">
                <a:solidFill>
                  <a:schemeClr val="accent1">
                    <a:lumMod val="50000"/>
                  </a:schemeClr>
                </a:solidFill>
              </a:rPr>
              <a:t>Увеличение толщины зданий: увеличение глубины квартир до 27 м</a:t>
            </a:r>
            <a:r>
              <a:rPr lang="ru-RU" sz="2000" dirty="0" smtClean="0">
                <a:solidFill>
                  <a:schemeClr val="accent1">
                    <a:lumMod val="50000"/>
                  </a:schemeClr>
                </a:solidFill>
              </a:rPr>
              <a:t>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2"/>
          <p:cNvSpPr>
            <a:spLocks noChangeArrowheads="1"/>
          </p:cNvSpPr>
          <p:nvPr/>
        </p:nvSpPr>
        <p:spPr bwMode="auto">
          <a:xfrm>
            <a:off x="0" y="0"/>
            <a:ext cx="9144000" cy="1143008"/>
          </a:xfrm>
          <a:prstGeom prst="rect">
            <a:avLst/>
          </a:prstGeom>
          <a:solidFill>
            <a:srgbClr val="EBF1DE"/>
          </a:solidFill>
          <a:ln w="9525">
            <a:noFill/>
            <a:miter lim="800000"/>
            <a:headEnd/>
            <a:tailEnd/>
          </a:ln>
        </p:spPr>
        <p:txBody>
          <a:bodyPr/>
          <a:lstStyle/>
          <a:p>
            <a:pPr marL="92075"/>
            <a:r>
              <a:rPr lang="ru-RU" sz="3400" dirty="0" smtClean="0">
                <a:solidFill>
                  <a:schemeClr val="accent1">
                    <a:lumMod val="50000"/>
                  </a:schemeClr>
                </a:solidFill>
              </a:rPr>
              <a:t>Увеличение толщины зданий: увеличение глубины квартир до 27 м</a:t>
            </a:r>
            <a:r>
              <a:rPr lang="ru-RU" sz="2000" dirty="0" smtClean="0">
                <a:solidFill>
                  <a:schemeClr val="accent1">
                    <a:lumMod val="50000"/>
                  </a:schemeClr>
                </a:solidFill>
              </a:rPr>
              <a:t>	</a:t>
            </a:r>
          </a:p>
        </p:txBody>
      </p:sp>
      <p:pic>
        <p:nvPicPr>
          <p:cNvPr id="5" name="Рисунок 4" descr="031 copy.jpg"/>
          <p:cNvPicPr>
            <a:picLocks noChangeAspect="1"/>
          </p:cNvPicPr>
          <p:nvPr/>
        </p:nvPicPr>
        <p:blipFill>
          <a:blip r:embed="rId2" cstate="print">
            <a:lum bright="-30000" contrast="40000"/>
          </a:blip>
          <a:srcRect t="41600" b="6870"/>
          <a:stretch>
            <a:fillRect/>
          </a:stretch>
        </p:blipFill>
        <p:spPr>
          <a:xfrm>
            <a:off x="1142976" y="1285860"/>
            <a:ext cx="6827726" cy="5286412"/>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008 copy.jpg"/>
          <p:cNvPicPr>
            <a:picLocks noChangeAspect="1"/>
          </p:cNvPicPr>
          <p:nvPr/>
        </p:nvPicPr>
        <p:blipFill>
          <a:blip r:embed="rId2" cstate="print"/>
          <a:srcRect t="5092" r="5905" b="54137"/>
          <a:stretch>
            <a:fillRect/>
          </a:stretch>
        </p:blipFill>
        <p:spPr>
          <a:xfrm>
            <a:off x="4643438" y="1285860"/>
            <a:ext cx="4250752" cy="2434473"/>
          </a:xfrm>
          <a:prstGeom prst="rect">
            <a:avLst/>
          </a:prstGeom>
        </p:spPr>
      </p:pic>
      <p:pic>
        <p:nvPicPr>
          <p:cNvPr id="8" name="Рисунок 7" descr="035.jpg"/>
          <p:cNvPicPr>
            <a:picLocks noChangeAspect="1"/>
          </p:cNvPicPr>
          <p:nvPr/>
        </p:nvPicPr>
        <p:blipFill>
          <a:blip r:embed="rId3" cstate="print"/>
          <a:stretch>
            <a:fillRect/>
          </a:stretch>
        </p:blipFill>
        <p:spPr>
          <a:xfrm>
            <a:off x="4572000" y="3804310"/>
            <a:ext cx="4429156" cy="3053690"/>
          </a:xfrm>
          <a:prstGeom prst="rect">
            <a:avLst/>
          </a:prstGeom>
        </p:spPr>
      </p:pic>
      <p:pic>
        <p:nvPicPr>
          <p:cNvPr id="9" name="Рисунок 8" descr="041.jpg"/>
          <p:cNvPicPr>
            <a:picLocks noChangeAspect="1"/>
          </p:cNvPicPr>
          <p:nvPr/>
        </p:nvPicPr>
        <p:blipFill>
          <a:blip r:embed="rId4" cstate="print">
            <a:lum bright="-20000" contrast="40000"/>
          </a:blip>
          <a:srcRect t="-1250" r="843" b="58750"/>
          <a:stretch>
            <a:fillRect/>
          </a:stretch>
        </p:blipFill>
        <p:spPr>
          <a:xfrm>
            <a:off x="285720" y="1428736"/>
            <a:ext cx="3357586" cy="2428892"/>
          </a:xfrm>
          <a:prstGeom prst="rect">
            <a:avLst/>
          </a:prstGeom>
        </p:spPr>
      </p:pic>
      <p:sp>
        <p:nvSpPr>
          <p:cNvPr id="7" name="Прямоугольник 2"/>
          <p:cNvSpPr>
            <a:spLocks noChangeArrowheads="1"/>
          </p:cNvSpPr>
          <p:nvPr/>
        </p:nvSpPr>
        <p:spPr bwMode="auto">
          <a:xfrm>
            <a:off x="0" y="0"/>
            <a:ext cx="9144000" cy="1143008"/>
          </a:xfrm>
          <a:prstGeom prst="rect">
            <a:avLst/>
          </a:prstGeom>
          <a:solidFill>
            <a:srgbClr val="EBF1DE"/>
          </a:solidFill>
          <a:ln w="9525">
            <a:noFill/>
            <a:miter lim="800000"/>
            <a:headEnd/>
            <a:tailEnd/>
          </a:ln>
        </p:spPr>
        <p:txBody>
          <a:bodyPr/>
          <a:lstStyle/>
          <a:p>
            <a:pPr marL="360000"/>
            <a:r>
              <a:rPr lang="ru-RU" sz="3600" dirty="0" smtClean="0">
                <a:solidFill>
                  <a:schemeClr val="accent1">
                    <a:lumMod val="50000"/>
                  </a:schemeClr>
                </a:solidFill>
              </a:rPr>
              <a:t>Защита от ветра: сооружение «барьерных домов»</a:t>
            </a:r>
          </a:p>
          <a:p>
            <a:pPr marL="92075"/>
            <a:r>
              <a:rPr lang="ru-RU" sz="2000" dirty="0" smtClean="0">
                <a:solidFill>
                  <a:schemeClr val="accent1">
                    <a:lumMod val="50000"/>
                  </a:schemeClr>
                </a:solidFill>
              </a:rPr>
              <a:t>	</a:t>
            </a:r>
          </a:p>
        </p:txBody>
      </p:sp>
      <p:pic>
        <p:nvPicPr>
          <p:cNvPr id="10" name="Рисунок 9" descr="041.jpg"/>
          <p:cNvPicPr>
            <a:picLocks noChangeAspect="1"/>
          </p:cNvPicPr>
          <p:nvPr/>
        </p:nvPicPr>
        <p:blipFill>
          <a:blip r:embed="rId4" cstate="print">
            <a:lum bright="-20000" contrast="40000"/>
          </a:blip>
          <a:srcRect t="52500" r="843" b="2500"/>
          <a:stretch>
            <a:fillRect/>
          </a:stretch>
        </p:blipFill>
        <p:spPr>
          <a:xfrm>
            <a:off x="428596" y="3857628"/>
            <a:ext cx="3357586" cy="2571768"/>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22225" t="31750" r="53169" b="14910"/>
          <a:stretch>
            <a:fillRect/>
          </a:stretch>
        </p:blipFill>
        <p:spPr bwMode="auto">
          <a:xfrm>
            <a:off x="2143108" y="285728"/>
            <a:ext cx="4714908" cy="6387940"/>
          </a:xfrm>
          <a:prstGeom prst="rect">
            <a:avLst/>
          </a:prstGeom>
          <a:noFill/>
          <a:ln w="9525">
            <a:noFill/>
            <a:miter lim="800000"/>
            <a:headEnd/>
            <a:tailEnd/>
          </a:ln>
          <a:effectLst/>
        </p:spPr>
      </p:pic>
      <p:pic>
        <p:nvPicPr>
          <p:cNvPr id="6" name="Рисунок 5"/>
          <p:cNvPicPr/>
          <p:nvPr/>
        </p:nvPicPr>
        <p:blipFill>
          <a:blip r:embed="rId3"/>
          <a:srcRect l="30144" t="31026" r="24158" b="13846"/>
          <a:stretch>
            <a:fillRect/>
          </a:stretch>
        </p:blipFill>
        <p:spPr bwMode="auto">
          <a:xfrm>
            <a:off x="785786" y="428604"/>
            <a:ext cx="7715304" cy="550072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59709" y="1412776"/>
            <a:ext cx="4572000" cy="2390775"/>
          </a:xfrm>
        </p:spPr>
        <p:txBody>
          <a:bodyPr/>
          <a:lstStyle/>
          <a:p>
            <a:pPr marL="0" algn="just">
              <a:spcBef>
                <a:spcPts val="0"/>
              </a:spcBef>
            </a:pPr>
            <a:r>
              <a:rPr lang="en-US" altLang="ru-RU" sz="3400" dirty="0" smtClean="0">
                <a:latin typeface="Arial" panose="020B0604020202020204" pitchFamily="34" charset="0"/>
                <a:cs typeface="Arial" panose="020B0604020202020204" pitchFamily="34" charset="0"/>
              </a:rPr>
              <a:t>R</a:t>
            </a:r>
            <a:r>
              <a:rPr lang="ru-RU" altLang="ru-RU" sz="3400" baseline="-25000" dirty="0">
                <a:latin typeface="Arial" panose="020B0604020202020204" pitchFamily="34" charset="0"/>
                <a:cs typeface="Arial" panose="020B0604020202020204" pitchFamily="34" charset="0"/>
              </a:rPr>
              <a:t>стен</a:t>
            </a:r>
            <a:r>
              <a:rPr lang="en-US" altLang="ru-RU" sz="3400" dirty="0">
                <a:latin typeface="Arial" panose="020B0604020202020204" pitchFamily="34" charset="0"/>
                <a:ea typeface="Calibri" pitchFamily="34" charset="0"/>
                <a:cs typeface="Arial" panose="020B0604020202020204" pitchFamily="34" charset="0"/>
              </a:rPr>
              <a:t> = 1</a:t>
            </a:r>
            <a:r>
              <a:rPr lang="ru-RU" altLang="ru-RU" sz="3400" dirty="0">
                <a:latin typeface="Arial" panose="020B0604020202020204" pitchFamily="34" charset="0"/>
                <a:ea typeface="Calibri" pitchFamily="34" charset="0"/>
                <a:cs typeface="Arial" panose="020B0604020202020204" pitchFamily="34" charset="0"/>
              </a:rPr>
              <a:t>,29 </a:t>
            </a:r>
            <a:r>
              <a:rPr lang="ru-RU" sz="3400" dirty="0" smtClean="0">
                <a:latin typeface="Arial" panose="020B0604020202020204" pitchFamily="34" charset="0"/>
                <a:cs typeface="Arial" panose="020B0604020202020204" pitchFamily="34" charset="0"/>
              </a:rPr>
              <a:t>м</a:t>
            </a:r>
            <a:r>
              <a:rPr lang="ru-RU" sz="3400" baseline="30000" dirty="0" smtClean="0">
                <a:latin typeface="Arial" panose="020B0604020202020204" pitchFamily="34" charset="0"/>
                <a:cs typeface="Arial" panose="020B0604020202020204" pitchFamily="34" charset="0"/>
              </a:rPr>
              <a:t>2</a:t>
            </a:r>
            <a:r>
              <a:rPr lang="ru-RU" sz="3400" dirty="0" smtClean="0">
                <a:latin typeface="Arial" panose="020B0604020202020204" pitchFamily="34" charset="0"/>
                <a:cs typeface="Arial" panose="020B0604020202020204" pitchFamily="34" charset="0"/>
              </a:rPr>
              <a:t>·</a:t>
            </a:r>
            <a:r>
              <a:rPr lang="ru-RU" sz="3400" baseline="30000" dirty="0" smtClean="0">
                <a:latin typeface="Arial" panose="020B0604020202020204" pitchFamily="34" charset="0"/>
                <a:cs typeface="Arial" panose="020B0604020202020204" pitchFamily="34" charset="0"/>
              </a:rPr>
              <a:t>о</a:t>
            </a:r>
            <a:r>
              <a:rPr lang="ru-RU" sz="3400" dirty="0" smtClean="0">
                <a:latin typeface="Arial" panose="020B0604020202020204" pitchFamily="34" charset="0"/>
                <a:cs typeface="Arial" panose="020B0604020202020204" pitchFamily="34" charset="0"/>
              </a:rPr>
              <a:t>С/Вт</a:t>
            </a:r>
            <a:r>
              <a:rPr lang="en-US" sz="3400" dirty="0" smtClean="0">
                <a:latin typeface="Arial" panose="020B0604020202020204" pitchFamily="34" charset="0"/>
                <a:cs typeface="Arial" panose="020B0604020202020204" pitchFamily="34" charset="0"/>
              </a:rPr>
              <a:t> </a:t>
            </a:r>
            <a:r>
              <a:rPr lang="ru-RU" altLang="ru-RU" sz="3400" dirty="0" smtClean="0">
                <a:latin typeface="Arial" panose="020B0604020202020204" pitchFamily="34" charset="0"/>
                <a:ea typeface="Calibri" pitchFamily="34" charset="0"/>
                <a:cs typeface="Arial" panose="020B0604020202020204" pitchFamily="34" charset="0"/>
              </a:rPr>
              <a:t> </a:t>
            </a:r>
            <a:r>
              <a:rPr lang="ru-RU" altLang="ru-RU" sz="3400" dirty="0">
                <a:latin typeface="Arial" panose="020B0604020202020204" pitchFamily="34" charset="0"/>
                <a:ea typeface="Calibri" pitchFamily="34" charset="0"/>
                <a:cs typeface="Arial" panose="020B0604020202020204" pitchFamily="34" charset="0"/>
              </a:rPr>
              <a:t>(</a:t>
            </a:r>
            <a:r>
              <a:rPr lang="ru-RU" altLang="ru-RU" sz="3400" dirty="0" smtClean="0">
                <a:latin typeface="Arial" panose="020B0604020202020204" pitchFamily="34" charset="0"/>
                <a:ea typeface="Calibri" pitchFamily="34" charset="0"/>
                <a:cs typeface="Arial" panose="020B0604020202020204" pitchFamily="34" charset="0"/>
              </a:rPr>
              <a:t>1971-1987 </a:t>
            </a:r>
            <a:r>
              <a:rPr lang="ru-RU" altLang="ru-RU" sz="3400" dirty="0" err="1" smtClean="0">
                <a:latin typeface="Arial" panose="020B0604020202020204" pitchFamily="34" charset="0"/>
                <a:ea typeface="Calibri" pitchFamily="34" charset="0"/>
                <a:cs typeface="Arial" panose="020B0604020202020204" pitchFamily="34" charset="0"/>
              </a:rPr>
              <a:t>гг</a:t>
            </a:r>
            <a:r>
              <a:rPr lang="ru-RU" altLang="ru-RU" sz="3400" dirty="0" smtClean="0">
                <a:latin typeface="Arial" panose="020B0604020202020204" pitchFamily="34" charset="0"/>
                <a:ea typeface="Calibri" pitchFamily="34" charset="0"/>
                <a:cs typeface="Arial" panose="020B0604020202020204" pitchFamily="34" charset="0"/>
              </a:rPr>
              <a:t>);</a:t>
            </a:r>
          </a:p>
          <a:p>
            <a:pPr marL="0" algn="just">
              <a:spcBef>
                <a:spcPts val="0"/>
              </a:spcBef>
            </a:pPr>
            <a:r>
              <a:rPr lang="en-US" altLang="ru-RU" sz="3400" dirty="0" smtClean="0">
                <a:latin typeface="Arial" panose="020B0604020202020204" pitchFamily="34" charset="0"/>
                <a:cs typeface="Arial" panose="020B0604020202020204" pitchFamily="34" charset="0"/>
              </a:rPr>
              <a:t>R</a:t>
            </a:r>
            <a:r>
              <a:rPr lang="ru-RU" altLang="ru-RU" sz="3400" baseline="-25000" dirty="0" smtClean="0">
                <a:latin typeface="Arial" panose="020B0604020202020204" pitchFamily="34" charset="0"/>
                <a:cs typeface="Arial" panose="020B0604020202020204" pitchFamily="34" charset="0"/>
              </a:rPr>
              <a:t>стен</a:t>
            </a:r>
            <a:r>
              <a:rPr lang="en-US" altLang="ru-RU" sz="3400" dirty="0" smtClean="0">
                <a:latin typeface="Arial" panose="020B0604020202020204" pitchFamily="34" charset="0"/>
                <a:ea typeface="Calibri" pitchFamily="34" charset="0"/>
                <a:cs typeface="Arial" panose="020B0604020202020204" pitchFamily="34" charset="0"/>
              </a:rPr>
              <a:t> = </a:t>
            </a:r>
            <a:r>
              <a:rPr lang="ru-RU" altLang="ru-RU" sz="3400" dirty="0" smtClean="0">
                <a:latin typeface="Arial" panose="020B0604020202020204" pitchFamily="34" charset="0"/>
                <a:ea typeface="Calibri" pitchFamily="34" charset="0"/>
                <a:cs typeface="Arial" panose="020B0604020202020204" pitchFamily="34" charset="0"/>
              </a:rPr>
              <a:t>2,99 </a:t>
            </a:r>
            <a:r>
              <a:rPr lang="ru-RU" sz="3400" dirty="0" smtClean="0">
                <a:latin typeface="Arial" panose="020B0604020202020204" pitchFamily="34" charset="0"/>
                <a:cs typeface="Arial" panose="020B0604020202020204" pitchFamily="34" charset="0"/>
              </a:rPr>
              <a:t>м</a:t>
            </a:r>
            <a:r>
              <a:rPr lang="ru-RU" sz="3400" baseline="30000" dirty="0" smtClean="0">
                <a:latin typeface="Arial" panose="020B0604020202020204" pitchFamily="34" charset="0"/>
                <a:cs typeface="Arial" panose="020B0604020202020204" pitchFamily="34" charset="0"/>
              </a:rPr>
              <a:t>2</a:t>
            </a:r>
            <a:r>
              <a:rPr lang="ru-RU" sz="3400" dirty="0" smtClean="0">
                <a:latin typeface="Arial" panose="020B0604020202020204" pitchFamily="34" charset="0"/>
                <a:cs typeface="Arial" panose="020B0604020202020204" pitchFamily="34" charset="0"/>
              </a:rPr>
              <a:t>·</a:t>
            </a:r>
            <a:r>
              <a:rPr lang="ru-RU" sz="3400" baseline="30000" dirty="0" smtClean="0">
                <a:latin typeface="Arial" panose="020B0604020202020204" pitchFamily="34" charset="0"/>
                <a:cs typeface="Arial" panose="020B0604020202020204" pitchFamily="34" charset="0"/>
              </a:rPr>
              <a:t>о</a:t>
            </a:r>
            <a:r>
              <a:rPr lang="ru-RU" sz="3400" dirty="0" smtClean="0">
                <a:latin typeface="Arial" panose="020B0604020202020204" pitchFamily="34" charset="0"/>
                <a:cs typeface="Arial" panose="020B0604020202020204" pitchFamily="34" charset="0"/>
              </a:rPr>
              <a:t>С/Вт </a:t>
            </a:r>
            <a:r>
              <a:rPr lang="ru-RU" altLang="ru-RU" sz="3400" dirty="0" smtClean="0">
                <a:latin typeface="Arial" panose="020B0604020202020204" pitchFamily="34" charset="0"/>
                <a:ea typeface="Calibri" pitchFamily="34" charset="0"/>
                <a:cs typeface="Arial" panose="020B0604020202020204" pitchFamily="34" charset="0"/>
              </a:rPr>
              <a:t>(1987-1993 </a:t>
            </a:r>
            <a:r>
              <a:rPr lang="ru-RU" altLang="ru-RU" sz="3400" dirty="0" err="1">
                <a:latin typeface="Arial" panose="020B0604020202020204" pitchFamily="34" charset="0"/>
                <a:ea typeface="Calibri" pitchFamily="34" charset="0"/>
                <a:cs typeface="Arial" panose="020B0604020202020204" pitchFamily="34" charset="0"/>
              </a:rPr>
              <a:t>г.п</a:t>
            </a:r>
            <a:r>
              <a:rPr lang="ru-RU" altLang="ru-RU" sz="3400" dirty="0">
                <a:latin typeface="Arial" panose="020B0604020202020204" pitchFamily="34" charset="0"/>
                <a:ea typeface="Calibri" pitchFamily="34" charset="0"/>
                <a:cs typeface="Arial" panose="020B0604020202020204" pitchFamily="34" charset="0"/>
              </a:rPr>
              <a:t>.)</a:t>
            </a:r>
          </a:p>
          <a:p>
            <a:endParaRPr lang="ru-RU" dirty="0"/>
          </a:p>
        </p:txBody>
      </p:sp>
      <p:pic>
        <p:nvPicPr>
          <p:cNvPr id="4" name="Рисунок 11" descr="C:\Users\kaftgv\Desktop\фото\DSC_0026.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0825" y="1412776"/>
            <a:ext cx="3898900" cy="239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Прямоугольник 2"/>
          <p:cNvSpPr>
            <a:spLocks noChangeArrowheads="1"/>
          </p:cNvSpPr>
          <p:nvPr/>
        </p:nvSpPr>
        <p:spPr bwMode="auto">
          <a:xfrm>
            <a:off x="-12291" y="15221"/>
            <a:ext cx="9144000" cy="1143008"/>
          </a:xfrm>
          <a:prstGeom prst="rect">
            <a:avLst/>
          </a:prstGeom>
          <a:solidFill>
            <a:srgbClr val="EBF1DE"/>
          </a:solidFill>
          <a:ln w="9525">
            <a:noFill/>
            <a:miter lim="800000"/>
            <a:headEnd/>
            <a:tailEnd/>
          </a:ln>
        </p:spPr>
        <p:txBody>
          <a:bodyPr/>
          <a:lstStyle/>
          <a:p>
            <a:pPr algn="ctr"/>
            <a:r>
              <a:rPr lang="ru-RU" sz="3600" dirty="0">
                <a:ea typeface="Calibri" panose="020F0502020204030204" pitchFamily="34" charset="0"/>
                <a:cs typeface="Times New Roman" panose="02020603050405020304" pitchFamily="18" charset="0"/>
              </a:rPr>
              <a:t>Крупнопанельные здания </a:t>
            </a:r>
            <a:r>
              <a:rPr lang="ru-RU" sz="3600" dirty="0" smtClean="0">
                <a:ea typeface="Calibri" panose="020F0502020204030204" pitchFamily="34" charset="0"/>
                <a:cs typeface="Times New Roman" panose="02020603050405020304" pitchFamily="18" charset="0"/>
              </a:rPr>
              <a:t>серии              1-464ВМ</a:t>
            </a:r>
            <a:endParaRPr lang="ru-RU" sz="3600" dirty="0" smtClean="0">
              <a:solidFill>
                <a:schemeClr val="accent1">
                  <a:lumMod val="50000"/>
                </a:schemeClr>
              </a:solidFill>
            </a:endParaRPr>
          </a:p>
          <a:p>
            <a:pPr marL="92075"/>
            <a:r>
              <a:rPr lang="ru-RU" sz="2000" dirty="0" smtClean="0">
                <a:solidFill>
                  <a:schemeClr val="accent1">
                    <a:lumMod val="50000"/>
                  </a:schemeClr>
                </a:solidFill>
              </a:rPr>
              <a:t>	</a:t>
            </a:r>
          </a:p>
        </p:txBody>
      </p:sp>
      <p:sp>
        <p:nvSpPr>
          <p:cNvPr id="6" name="Объект 2"/>
          <p:cNvSpPr txBox="1">
            <a:spLocks/>
          </p:cNvSpPr>
          <p:nvPr/>
        </p:nvSpPr>
        <p:spPr bwMode="auto">
          <a:xfrm>
            <a:off x="611560" y="4221088"/>
            <a:ext cx="8064896" cy="1956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just">
              <a:spcBef>
                <a:spcPts val="0"/>
              </a:spcBef>
            </a:pPr>
            <a:r>
              <a:rPr lang="ru-RU" altLang="ru-RU" sz="3400" dirty="0" smtClean="0">
                <a:latin typeface="Arial" panose="020B0604020202020204" pitchFamily="34" charset="0"/>
                <a:ea typeface="Calibri" pitchFamily="34" charset="0"/>
                <a:cs typeface="Arial" panose="020B0604020202020204" pitchFamily="34" charset="0"/>
              </a:rPr>
              <a:t>Технический отапливаемый этаж обеспечения нормируемого температурного режима в жилых помещениях.</a:t>
            </a:r>
          </a:p>
        </p:txBody>
      </p:sp>
    </p:spTree>
    <p:extLst>
      <p:ext uri="{BB962C8B-B14F-4D97-AF65-F5344CB8AC3E}">
        <p14:creationId xmlns:p14="http://schemas.microsoft.com/office/powerpoint/2010/main" xmlns="" val="9420146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2"/>
          <p:cNvSpPr>
            <a:spLocks noChangeArrowheads="1"/>
          </p:cNvSpPr>
          <p:nvPr/>
        </p:nvSpPr>
        <p:spPr bwMode="auto">
          <a:xfrm>
            <a:off x="-12291" y="15221"/>
            <a:ext cx="9144000" cy="749483"/>
          </a:xfrm>
          <a:prstGeom prst="rect">
            <a:avLst/>
          </a:prstGeom>
          <a:solidFill>
            <a:srgbClr val="EBF1DE"/>
          </a:solidFill>
          <a:ln w="9525">
            <a:noFill/>
            <a:miter lim="800000"/>
            <a:headEnd/>
            <a:tailEnd/>
          </a:ln>
        </p:spPr>
        <p:txBody>
          <a:bodyPr/>
          <a:lstStyle/>
          <a:p>
            <a:pPr algn="ctr"/>
            <a:r>
              <a:rPr lang="ru-RU" sz="3400" dirty="0">
                <a:ea typeface="Calibri" panose="020F0502020204030204" pitchFamily="34" charset="0"/>
                <a:cs typeface="Times New Roman" panose="02020603050405020304" pitchFamily="18" charset="0"/>
              </a:rPr>
              <a:t>Крупнопанельные здания </a:t>
            </a:r>
            <a:r>
              <a:rPr lang="ru-RU" sz="3400" dirty="0" smtClean="0">
                <a:ea typeface="Calibri" panose="020F0502020204030204" pitchFamily="34" charset="0"/>
                <a:cs typeface="Times New Roman" panose="02020603050405020304" pitchFamily="18" charset="0"/>
              </a:rPr>
              <a:t>серии 1-464ВМ</a:t>
            </a:r>
            <a:endParaRPr lang="ru-RU" sz="3400" dirty="0" smtClean="0">
              <a:solidFill>
                <a:schemeClr val="accent1">
                  <a:lumMod val="50000"/>
                </a:schemeClr>
              </a:solidFill>
            </a:endParaRPr>
          </a:p>
          <a:p>
            <a:pPr marL="92075"/>
            <a:r>
              <a:rPr lang="ru-RU" sz="2000" dirty="0" smtClean="0">
                <a:solidFill>
                  <a:schemeClr val="accent1">
                    <a:lumMod val="50000"/>
                  </a:schemeClr>
                </a:solidFill>
              </a:rPr>
              <a:t>	</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r="5312"/>
          <a:stretch/>
        </p:blipFill>
        <p:spPr bwMode="auto">
          <a:xfrm>
            <a:off x="810078" y="1311317"/>
            <a:ext cx="7499262" cy="50099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Рисунок 13"/>
          <p:cNvPicPr>
            <a:picLocks noChangeAspect="1"/>
          </p:cNvPicPr>
          <p:nvPr/>
        </p:nvPicPr>
        <p:blipFill rotWithShape="1">
          <a:blip r:embed="rId3">
            <a:extLst>
              <a:ext uri="{28A0092B-C50C-407E-A947-70E740481C1C}">
                <a14:useLocalDpi xmlns:a14="http://schemas.microsoft.com/office/drawing/2010/main" xmlns="" val="0"/>
              </a:ext>
            </a:extLst>
          </a:blip>
          <a:srcRect r="5477"/>
          <a:stretch/>
        </p:blipFill>
        <p:spPr bwMode="auto">
          <a:xfrm>
            <a:off x="823140" y="1319632"/>
            <a:ext cx="7486200" cy="5001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940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2"/>
          <p:cNvSpPr>
            <a:spLocks noChangeArrowheads="1"/>
          </p:cNvSpPr>
          <p:nvPr/>
        </p:nvSpPr>
        <p:spPr bwMode="auto">
          <a:xfrm>
            <a:off x="-12291" y="15221"/>
            <a:ext cx="9144000" cy="677475"/>
          </a:xfrm>
          <a:prstGeom prst="rect">
            <a:avLst/>
          </a:prstGeom>
          <a:solidFill>
            <a:srgbClr val="EBF1DE"/>
          </a:solidFill>
          <a:ln w="9525">
            <a:noFill/>
            <a:miter lim="800000"/>
            <a:headEnd/>
            <a:tailEnd/>
          </a:ln>
        </p:spPr>
        <p:txBody>
          <a:bodyPr/>
          <a:lstStyle/>
          <a:p>
            <a:pPr algn="ctr"/>
            <a:r>
              <a:rPr lang="ru-RU" sz="3400" dirty="0">
                <a:ea typeface="Calibri" panose="020F0502020204030204" pitchFamily="34" charset="0"/>
                <a:cs typeface="Times New Roman" panose="02020603050405020304" pitchFamily="18" charset="0"/>
              </a:rPr>
              <a:t>Крупнопанельные здания </a:t>
            </a:r>
            <a:r>
              <a:rPr lang="ru-RU" sz="3400" dirty="0" smtClean="0">
                <a:ea typeface="Calibri" panose="020F0502020204030204" pitchFamily="34" charset="0"/>
                <a:cs typeface="Times New Roman" panose="02020603050405020304" pitchFamily="18" charset="0"/>
              </a:rPr>
              <a:t>серии 1-464ВМ</a:t>
            </a:r>
            <a:endParaRPr lang="ru-RU" sz="3400" dirty="0" smtClean="0">
              <a:solidFill>
                <a:schemeClr val="accent1">
                  <a:lumMod val="50000"/>
                </a:schemeClr>
              </a:solidFill>
            </a:endParaRPr>
          </a:p>
          <a:p>
            <a:pPr marL="92075"/>
            <a:r>
              <a:rPr lang="ru-RU" sz="2000" dirty="0" smtClean="0">
                <a:solidFill>
                  <a:schemeClr val="accent1">
                    <a:lumMod val="50000"/>
                  </a:schemeClr>
                </a:solidFill>
              </a:rPr>
              <a:t>	</a:t>
            </a:r>
          </a:p>
        </p:txBody>
      </p:sp>
      <p:pic>
        <p:nvPicPr>
          <p:cNvPr id="6" name="Рисунок 4"/>
          <p:cNvPicPr>
            <a:picLocks noChangeAspect="1"/>
          </p:cNvPicPr>
          <p:nvPr/>
        </p:nvPicPr>
        <p:blipFill rotWithShape="1">
          <a:blip r:embed="rId2">
            <a:extLst>
              <a:ext uri="{28A0092B-C50C-407E-A947-70E740481C1C}">
                <a14:useLocalDpi xmlns:a14="http://schemas.microsoft.com/office/drawing/2010/main" xmlns="" val="0"/>
              </a:ext>
            </a:extLst>
          </a:blip>
          <a:srcRect l="3217" t="503"/>
          <a:stretch/>
        </p:blipFill>
        <p:spPr bwMode="auto">
          <a:xfrm>
            <a:off x="107504" y="2005146"/>
            <a:ext cx="4232776" cy="32236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Рисунок 1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42799" y="1992247"/>
            <a:ext cx="4688910" cy="32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809313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2"/>
          <p:cNvSpPr>
            <a:spLocks noChangeArrowheads="1"/>
          </p:cNvSpPr>
          <p:nvPr/>
        </p:nvSpPr>
        <p:spPr bwMode="auto">
          <a:xfrm>
            <a:off x="-12291" y="15221"/>
            <a:ext cx="9144000" cy="677475"/>
          </a:xfrm>
          <a:prstGeom prst="rect">
            <a:avLst/>
          </a:prstGeom>
          <a:solidFill>
            <a:srgbClr val="EBF1DE"/>
          </a:solidFill>
          <a:ln w="9525">
            <a:noFill/>
            <a:miter lim="800000"/>
            <a:headEnd/>
            <a:tailEnd/>
          </a:ln>
        </p:spPr>
        <p:txBody>
          <a:bodyPr/>
          <a:lstStyle/>
          <a:p>
            <a:pPr algn="ctr"/>
            <a:r>
              <a:rPr lang="ru-RU" sz="3400" dirty="0">
                <a:ea typeface="Calibri" panose="020F0502020204030204" pitchFamily="34" charset="0"/>
                <a:cs typeface="Times New Roman" panose="02020603050405020304" pitchFamily="18" charset="0"/>
              </a:rPr>
              <a:t>Крупнопанельные здания </a:t>
            </a:r>
            <a:r>
              <a:rPr lang="ru-RU" sz="3400" dirty="0" smtClean="0">
                <a:ea typeface="Calibri" panose="020F0502020204030204" pitchFamily="34" charset="0"/>
                <a:cs typeface="Times New Roman" panose="02020603050405020304" pitchFamily="18" charset="0"/>
              </a:rPr>
              <a:t>серии 1-464ВМ</a:t>
            </a:r>
            <a:endParaRPr lang="ru-RU" sz="3400" dirty="0" smtClean="0">
              <a:solidFill>
                <a:schemeClr val="accent1">
                  <a:lumMod val="50000"/>
                </a:schemeClr>
              </a:solidFill>
            </a:endParaRPr>
          </a:p>
          <a:p>
            <a:pPr marL="92075"/>
            <a:r>
              <a:rPr lang="ru-RU" sz="2000" dirty="0" smtClean="0">
                <a:solidFill>
                  <a:schemeClr val="accent1">
                    <a:lumMod val="50000"/>
                  </a:schemeClr>
                </a:solidFill>
              </a:rPr>
              <a:t>	</a:t>
            </a:r>
          </a:p>
        </p:txBody>
      </p:sp>
      <p:graphicFrame>
        <p:nvGraphicFramePr>
          <p:cNvPr id="3" name="Объект 1"/>
          <p:cNvGraphicFramePr>
            <a:graphicFrameLocks/>
          </p:cNvGraphicFramePr>
          <p:nvPr>
            <p:extLst>
              <p:ext uri="{D42A27DB-BD31-4B8C-83A1-F6EECF244321}">
                <p14:modId xmlns:p14="http://schemas.microsoft.com/office/powerpoint/2010/main" xmlns="" val="773496591"/>
              </p:ext>
            </p:extLst>
          </p:nvPr>
        </p:nvGraphicFramePr>
        <p:xfrm>
          <a:off x="158304" y="1319560"/>
          <a:ext cx="8755384" cy="46509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8848040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59709" y="1412776"/>
            <a:ext cx="4332771" cy="2390775"/>
          </a:xfrm>
        </p:spPr>
        <p:txBody>
          <a:bodyPr/>
          <a:lstStyle/>
          <a:p>
            <a:pPr marL="0" algn="just">
              <a:spcBef>
                <a:spcPts val="0"/>
              </a:spcBef>
            </a:pPr>
            <a:r>
              <a:rPr lang="en-US" altLang="ru-RU" dirty="0" smtClean="0">
                <a:latin typeface="Arial" panose="020B0604020202020204" pitchFamily="34" charset="0"/>
                <a:cs typeface="Arial" panose="020B0604020202020204" pitchFamily="34" charset="0"/>
              </a:rPr>
              <a:t>R</a:t>
            </a:r>
            <a:r>
              <a:rPr lang="ru-RU" altLang="ru-RU" baseline="-25000" dirty="0" smtClean="0">
                <a:latin typeface="Arial" panose="020B0604020202020204" pitchFamily="34" charset="0"/>
                <a:cs typeface="Arial" panose="020B0604020202020204" pitchFamily="34" charset="0"/>
              </a:rPr>
              <a:t>стен</a:t>
            </a:r>
            <a:r>
              <a:rPr lang="en-US" altLang="ru-RU" dirty="0" smtClean="0">
                <a:latin typeface="Arial" panose="020B0604020202020204" pitchFamily="34" charset="0"/>
                <a:ea typeface="Calibri" pitchFamily="34" charset="0"/>
                <a:cs typeface="Arial" panose="020B0604020202020204" pitchFamily="34" charset="0"/>
              </a:rPr>
              <a:t> </a:t>
            </a:r>
            <a:r>
              <a:rPr lang="en-US" altLang="ru-RU" dirty="0">
                <a:latin typeface="Arial" panose="020B0604020202020204" pitchFamily="34" charset="0"/>
                <a:ea typeface="Calibri" pitchFamily="34" charset="0"/>
                <a:cs typeface="Arial" panose="020B0604020202020204" pitchFamily="34" charset="0"/>
              </a:rPr>
              <a:t>= </a:t>
            </a:r>
            <a:r>
              <a:rPr lang="ru-RU" altLang="ru-RU" dirty="0" smtClean="0">
                <a:latin typeface="Arial" panose="020B0604020202020204" pitchFamily="34" charset="0"/>
                <a:ea typeface="Calibri" pitchFamily="34" charset="0"/>
                <a:cs typeface="Arial" panose="020B0604020202020204" pitchFamily="34" charset="0"/>
              </a:rPr>
              <a:t>4,04 </a:t>
            </a:r>
            <a:r>
              <a:rPr lang="ru-RU" dirty="0">
                <a:solidFill>
                  <a:schemeClr val="accent1">
                    <a:lumMod val="50000"/>
                  </a:schemeClr>
                </a:solidFill>
                <a:latin typeface="Arial" panose="020B0604020202020204" pitchFamily="34" charset="0"/>
                <a:cs typeface="Arial" panose="020B0604020202020204" pitchFamily="34" charset="0"/>
              </a:rPr>
              <a:t>м</a:t>
            </a:r>
            <a:r>
              <a:rPr lang="ru-RU" baseline="30000" dirty="0">
                <a:solidFill>
                  <a:schemeClr val="accent1">
                    <a:lumMod val="50000"/>
                  </a:schemeClr>
                </a:solidFill>
                <a:latin typeface="Arial" panose="020B0604020202020204" pitchFamily="34" charset="0"/>
                <a:cs typeface="Arial" panose="020B0604020202020204" pitchFamily="34" charset="0"/>
              </a:rPr>
              <a:t>2</a:t>
            </a:r>
            <a:r>
              <a:rPr lang="ru-RU" dirty="0">
                <a:solidFill>
                  <a:schemeClr val="accent1">
                    <a:lumMod val="50000"/>
                  </a:schemeClr>
                </a:solidFill>
                <a:latin typeface="Arial" panose="020B0604020202020204" pitchFamily="34" charset="0"/>
                <a:cs typeface="Arial" panose="020B0604020202020204" pitchFamily="34" charset="0"/>
              </a:rPr>
              <a:t>·</a:t>
            </a:r>
            <a:r>
              <a:rPr lang="ru-RU" baseline="30000" dirty="0">
                <a:solidFill>
                  <a:schemeClr val="accent1">
                    <a:lumMod val="50000"/>
                  </a:schemeClr>
                </a:solidFill>
                <a:latin typeface="Arial" panose="020B0604020202020204" pitchFamily="34" charset="0"/>
                <a:cs typeface="Arial" panose="020B0604020202020204" pitchFamily="34" charset="0"/>
              </a:rPr>
              <a:t>о</a:t>
            </a:r>
            <a:r>
              <a:rPr lang="ru-RU" dirty="0">
                <a:solidFill>
                  <a:schemeClr val="accent1">
                    <a:lumMod val="50000"/>
                  </a:schemeClr>
                </a:solidFill>
                <a:latin typeface="Arial" panose="020B0604020202020204" pitchFamily="34" charset="0"/>
                <a:cs typeface="Arial" panose="020B0604020202020204" pitchFamily="34" charset="0"/>
              </a:rPr>
              <a:t>С/Вт</a:t>
            </a:r>
          </a:p>
          <a:p>
            <a:pPr marL="0" indent="0" algn="just">
              <a:spcBef>
                <a:spcPts val="0"/>
              </a:spcBef>
              <a:buNone/>
            </a:pPr>
            <a:r>
              <a:rPr lang="ru-RU" altLang="ru-RU" dirty="0" smtClean="0">
                <a:latin typeface="Arial" panose="020B0604020202020204" pitchFamily="34" charset="0"/>
                <a:ea typeface="Calibri" pitchFamily="34" charset="0"/>
                <a:cs typeface="Arial" panose="020B0604020202020204" pitchFamily="34" charset="0"/>
              </a:rPr>
              <a:t>(1986-2004 </a:t>
            </a:r>
            <a:r>
              <a:rPr lang="ru-RU" altLang="ru-RU" dirty="0" err="1">
                <a:latin typeface="Arial" panose="020B0604020202020204" pitchFamily="34" charset="0"/>
                <a:ea typeface="Calibri" pitchFamily="34" charset="0"/>
                <a:cs typeface="Arial" panose="020B0604020202020204" pitchFamily="34" charset="0"/>
              </a:rPr>
              <a:t>г.п</a:t>
            </a:r>
            <a:r>
              <a:rPr lang="ru-RU" altLang="ru-RU" dirty="0">
                <a:latin typeface="Arial" panose="020B0604020202020204" pitchFamily="34" charset="0"/>
                <a:ea typeface="Calibri" pitchFamily="34" charset="0"/>
                <a:cs typeface="Arial" panose="020B0604020202020204" pitchFamily="34" charset="0"/>
              </a:rPr>
              <a:t>.), </a:t>
            </a:r>
            <a:endParaRPr lang="ru-RU" altLang="ru-RU" dirty="0" smtClean="0">
              <a:latin typeface="Arial" panose="020B0604020202020204" pitchFamily="34" charset="0"/>
              <a:ea typeface="Calibri" pitchFamily="34" charset="0"/>
              <a:cs typeface="Arial" panose="020B0604020202020204" pitchFamily="34" charset="0"/>
            </a:endParaRPr>
          </a:p>
          <a:p>
            <a:pPr marL="0" algn="just">
              <a:spcBef>
                <a:spcPts val="0"/>
              </a:spcBef>
            </a:pPr>
            <a:r>
              <a:rPr lang="en-US" altLang="ru-RU" dirty="0">
                <a:latin typeface="Arial" panose="020B0604020202020204" pitchFamily="34" charset="0"/>
                <a:cs typeface="Arial" panose="020B0604020202020204" pitchFamily="34" charset="0"/>
              </a:rPr>
              <a:t>R</a:t>
            </a:r>
            <a:r>
              <a:rPr lang="ru-RU" altLang="ru-RU" baseline="-25000" dirty="0">
                <a:latin typeface="Arial" panose="020B0604020202020204" pitchFamily="34" charset="0"/>
                <a:cs typeface="Arial" panose="020B0604020202020204" pitchFamily="34" charset="0"/>
              </a:rPr>
              <a:t>стен</a:t>
            </a:r>
            <a:r>
              <a:rPr lang="en-US" altLang="ru-RU" dirty="0">
                <a:latin typeface="Arial" panose="020B0604020202020204" pitchFamily="34" charset="0"/>
                <a:ea typeface="Calibri" pitchFamily="34" charset="0"/>
                <a:cs typeface="Arial" panose="020B0604020202020204" pitchFamily="34" charset="0"/>
              </a:rPr>
              <a:t> = </a:t>
            </a:r>
            <a:r>
              <a:rPr lang="ru-RU" altLang="ru-RU" dirty="0" smtClean="0">
                <a:latin typeface="Arial" panose="020B0604020202020204" pitchFamily="34" charset="0"/>
                <a:ea typeface="Calibri" pitchFamily="34" charset="0"/>
                <a:cs typeface="Arial" panose="020B0604020202020204" pitchFamily="34" charset="0"/>
              </a:rPr>
              <a:t>5,25 </a:t>
            </a:r>
            <a:r>
              <a:rPr lang="ru-RU" dirty="0">
                <a:solidFill>
                  <a:schemeClr val="accent1">
                    <a:lumMod val="50000"/>
                  </a:schemeClr>
                </a:solidFill>
                <a:latin typeface="Arial" panose="020B0604020202020204" pitchFamily="34" charset="0"/>
                <a:cs typeface="Arial" panose="020B0604020202020204" pitchFamily="34" charset="0"/>
              </a:rPr>
              <a:t>м</a:t>
            </a:r>
            <a:r>
              <a:rPr lang="ru-RU" baseline="30000" dirty="0">
                <a:solidFill>
                  <a:schemeClr val="accent1">
                    <a:lumMod val="50000"/>
                  </a:schemeClr>
                </a:solidFill>
                <a:latin typeface="Arial" panose="020B0604020202020204" pitchFamily="34" charset="0"/>
                <a:cs typeface="Arial" panose="020B0604020202020204" pitchFamily="34" charset="0"/>
              </a:rPr>
              <a:t>2</a:t>
            </a:r>
            <a:r>
              <a:rPr lang="ru-RU" dirty="0">
                <a:solidFill>
                  <a:schemeClr val="accent1">
                    <a:lumMod val="50000"/>
                  </a:schemeClr>
                </a:solidFill>
                <a:latin typeface="Arial" panose="020B0604020202020204" pitchFamily="34" charset="0"/>
                <a:cs typeface="Arial" panose="020B0604020202020204" pitchFamily="34" charset="0"/>
              </a:rPr>
              <a:t>·</a:t>
            </a:r>
            <a:r>
              <a:rPr lang="ru-RU" baseline="30000" dirty="0">
                <a:solidFill>
                  <a:schemeClr val="accent1">
                    <a:lumMod val="50000"/>
                  </a:schemeClr>
                </a:solidFill>
                <a:latin typeface="Arial" panose="020B0604020202020204" pitchFamily="34" charset="0"/>
                <a:cs typeface="Arial" panose="020B0604020202020204" pitchFamily="34" charset="0"/>
              </a:rPr>
              <a:t>о</a:t>
            </a:r>
            <a:r>
              <a:rPr lang="ru-RU" dirty="0">
                <a:solidFill>
                  <a:schemeClr val="accent1">
                    <a:lumMod val="50000"/>
                  </a:schemeClr>
                </a:solidFill>
                <a:latin typeface="Arial" panose="020B0604020202020204" pitchFamily="34" charset="0"/>
                <a:cs typeface="Arial" panose="020B0604020202020204" pitchFamily="34" charset="0"/>
              </a:rPr>
              <a:t>С/Вт</a:t>
            </a:r>
          </a:p>
          <a:p>
            <a:pPr marL="0" indent="0" algn="just">
              <a:spcBef>
                <a:spcPts val="0"/>
              </a:spcBef>
              <a:buNone/>
            </a:pPr>
            <a:r>
              <a:rPr lang="ru-RU" altLang="ru-RU" dirty="0" smtClean="0">
                <a:latin typeface="Arial" panose="020B0604020202020204" pitchFamily="34" charset="0"/>
                <a:ea typeface="Calibri" pitchFamily="34" charset="0"/>
                <a:cs typeface="Arial" panose="020B0604020202020204" pitchFamily="34" charset="0"/>
              </a:rPr>
              <a:t>(с 2004 </a:t>
            </a:r>
            <a:r>
              <a:rPr lang="ru-RU" altLang="ru-RU" dirty="0" err="1">
                <a:latin typeface="Arial" panose="020B0604020202020204" pitchFamily="34" charset="0"/>
                <a:ea typeface="Calibri" pitchFamily="34" charset="0"/>
                <a:cs typeface="Arial" panose="020B0604020202020204" pitchFamily="34" charset="0"/>
              </a:rPr>
              <a:t>г.п</a:t>
            </a:r>
            <a:r>
              <a:rPr lang="ru-RU" altLang="ru-RU" dirty="0">
                <a:latin typeface="Arial" panose="020B0604020202020204" pitchFamily="34" charset="0"/>
                <a:ea typeface="Calibri" pitchFamily="34" charset="0"/>
                <a:cs typeface="Arial" panose="020B0604020202020204" pitchFamily="34" charset="0"/>
              </a:rPr>
              <a:t>.)</a:t>
            </a:r>
          </a:p>
          <a:p>
            <a:endParaRPr lang="ru-RU" dirty="0"/>
          </a:p>
        </p:txBody>
      </p:sp>
      <p:sp>
        <p:nvSpPr>
          <p:cNvPr id="5" name="Прямоугольник 2"/>
          <p:cNvSpPr>
            <a:spLocks noChangeArrowheads="1"/>
          </p:cNvSpPr>
          <p:nvPr/>
        </p:nvSpPr>
        <p:spPr bwMode="auto">
          <a:xfrm>
            <a:off x="-12291" y="15221"/>
            <a:ext cx="9144000" cy="821491"/>
          </a:xfrm>
          <a:prstGeom prst="rect">
            <a:avLst/>
          </a:prstGeom>
          <a:solidFill>
            <a:srgbClr val="EBF1DE"/>
          </a:solidFill>
          <a:ln w="9525">
            <a:noFill/>
            <a:miter lim="800000"/>
            <a:headEnd/>
            <a:tailEnd/>
          </a:ln>
        </p:spPr>
        <p:txBody>
          <a:bodyPr/>
          <a:lstStyle/>
          <a:p>
            <a:pPr algn="ctr"/>
            <a:r>
              <a:rPr lang="ru-RU" sz="3600" dirty="0">
                <a:ea typeface="Calibri" panose="020F0502020204030204" pitchFamily="34" charset="0"/>
                <a:cs typeface="Times New Roman" panose="02020603050405020304" pitchFamily="18" charset="0"/>
              </a:rPr>
              <a:t>Крупнопанельные здания </a:t>
            </a:r>
            <a:r>
              <a:rPr lang="ru-RU" sz="3600" dirty="0" smtClean="0">
                <a:ea typeface="Calibri" panose="020F0502020204030204" pitchFamily="34" charset="0"/>
                <a:cs typeface="Times New Roman" panose="02020603050405020304" pitchFamily="18" charset="0"/>
              </a:rPr>
              <a:t>серии 112              </a:t>
            </a:r>
            <a:r>
              <a:rPr lang="ru-RU" sz="2000" dirty="0" smtClean="0">
                <a:solidFill>
                  <a:schemeClr val="accent1">
                    <a:lumMod val="50000"/>
                  </a:schemeClr>
                </a:solidFill>
              </a:rPr>
              <a:t>	</a:t>
            </a:r>
          </a:p>
        </p:txBody>
      </p:sp>
      <p:sp>
        <p:nvSpPr>
          <p:cNvPr id="6" name="Объект 2"/>
          <p:cNvSpPr txBox="1">
            <a:spLocks/>
          </p:cNvSpPr>
          <p:nvPr/>
        </p:nvSpPr>
        <p:spPr bwMode="auto">
          <a:xfrm>
            <a:off x="107504" y="3975324"/>
            <a:ext cx="8928992" cy="2202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just">
              <a:spcBef>
                <a:spcPts val="0"/>
              </a:spcBef>
            </a:pPr>
            <a:r>
              <a:rPr lang="ru-RU" altLang="ru-RU" sz="3600" dirty="0"/>
              <a:t>Дома 112 серии являются </a:t>
            </a:r>
            <a:r>
              <a:rPr lang="ru-RU" altLang="ru-RU" sz="3600" dirty="0" smtClean="0"/>
              <a:t>полносборными до 9 этажей.</a:t>
            </a:r>
          </a:p>
          <a:p>
            <a:pPr marL="0" algn="just">
              <a:spcBef>
                <a:spcPts val="0"/>
              </a:spcBef>
            </a:pPr>
            <a:r>
              <a:rPr lang="ru-RU" altLang="ru-RU" sz="3600" dirty="0" smtClean="0"/>
              <a:t>Имеют </a:t>
            </a:r>
            <a:r>
              <a:rPr lang="ru-RU" altLang="ru-RU" sz="3600" dirty="0"/>
              <a:t>лестничную клетку с естественным освещением. </a:t>
            </a:r>
          </a:p>
          <a:p>
            <a:pPr marL="0" algn="just">
              <a:spcBef>
                <a:spcPts val="0"/>
              </a:spcBef>
            </a:pPr>
            <a:endParaRPr lang="ru-RU" altLang="ru-RU" sz="3400" dirty="0" smtClean="0">
              <a:latin typeface="Arial" panose="020B0604020202020204" pitchFamily="34" charset="0"/>
              <a:ea typeface="Calibri" pitchFamily="34" charset="0"/>
              <a:cs typeface="Arial" panose="020B0604020202020204" pitchFamily="34" charset="0"/>
            </a:endParaRPr>
          </a:p>
        </p:txBody>
      </p:sp>
      <p:pic>
        <p:nvPicPr>
          <p:cNvPr id="8" name="Рисунок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1006633"/>
            <a:ext cx="3960000" cy="2968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231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2"/>
          <p:cNvSpPr>
            <a:spLocks noChangeArrowheads="1"/>
          </p:cNvSpPr>
          <p:nvPr/>
        </p:nvSpPr>
        <p:spPr bwMode="auto">
          <a:xfrm>
            <a:off x="-12291" y="15221"/>
            <a:ext cx="9144000" cy="821491"/>
          </a:xfrm>
          <a:prstGeom prst="rect">
            <a:avLst/>
          </a:prstGeom>
          <a:solidFill>
            <a:srgbClr val="EBF1DE"/>
          </a:solidFill>
          <a:ln w="9525">
            <a:noFill/>
            <a:miter lim="800000"/>
            <a:headEnd/>
            <a:tailEnd/>
          </a:ln>
        </p:spPr>
        <p:txBody>
          <a:bodyPr/>
          <a:lstStyle/>
          <a:p>
            <a:pPr algn="ctr"/>
            <a:r>
              <a:rPr lang="ru-RU" sz="3600" dirty="0">
                <a:ea typeface="Calibri" panose="020F0502020204030204" pitchFamily="34" charset="0"/>
                <a:cs typeface="Times New Roman" panose="02020603050405020304" pitchFamily="18" charset="0"/>
              </a:rPr>
              <a:t>Крупнопанельные здания </a:t>
            </a:r>
            <a:r>
              <a:rPr lang="ru-RU" sz="3600" dirty="0" smtClean="0">
                <a:ea typeface="Calibri" panose="020F0502020204030204" pitchFamily="34" charset="0"/>
                <a:cs typeface="Times New Roman" panose="02020603050405020304" pitchFamily="18" charset="0"/>
              </a:rPr>
              <a:t>серии 112              </a:t>
            </a:r>
            <a:r>
              <a:rPr lang="ru-RU" sz="2000" dirty="0" smtClean="0">
                <a:solidFill>
                  <a:schemeClr val="accent1">
                    <a:lumMod val="50000"/>
                  </a:schemeClr>
                </a:solidFill>
              </a:rPr>
              <a:t>	</a:t>
            </a:r>
          </a:p>
        </p:txBody>
      </p:sp>
      <p:pic>
        <p:nvPicPr>
          <p:cNvPr id="8" name="Рисунок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99709" y="1484784"/>
            <a:ext cx="7920000" cy="4667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Рисунок 4"/>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22710" y="1484784"/>
            <a:ext cx="7920000" cy="4667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3797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450953" y="1196752"/>
            <a:ext cx="8229600" cy="1152128"/>
          </a:xfrm>
          <a:solidFill>
            <a:schemeClr val="accent5">
              <a:lumMod val="20000"/>
              <a:lumOff val="80000"/>
            </a:schemeClr>
          </a:solidFill>
        </p:spPr>
        <p:txBody>
          <a:bodyPr/>
          <a:lstStyle/>
          <a:p>
            <a:pPr marL="0" indent="0" algn="ctr">
              <a:buNone/>
            </a:pPr>
            <a:r>
              <a:rPr lang="ru-RU" altLang="ru-RU" sz="3600" dirty="0">
                <a:latin typeface="Arial" panose="020B0604020202020204" pitchFamily="34" charset="0"/>
                <a:cs typeface="Arial" panose="020B0604020202020204" pitchFamily="34" charset="0"/>
              </a:rPr>
              <a:t>П</a:t>
            </a:r>
            <a:r>
              <a:rPr lang="ru-RU" altLang="ru-RU" sz="3600" dirty="0" smtClean="0">
                <a:latin typeface="Arial" panose="020B0604020202020204" pitchFamily="34" charset="0"/>
                <a:cs typeface="Arial" panose="020B0604020202020204" pitchFamily="34" charset="0"/>
              </a:rPr>
              <a:t>олезный эффект </a:t>
            </a:r>
            <a:r>
              <a:rPr lang="ru-RU" altLang="ru-RU" sz="3600" dirty="0">
                <a:latin typeface="Arial" panose="020B0604020202020204" pitchFamily="34" charset="0"/>
                <a:cs typeface="Arial" panose="020B0604020202020204" pitchFamily="34" charset="0"/>
              </a:rPr>
              <a:t>от использования энергетических ресурсов</a:t>
            </a:r>
            <a:endParaRPr lang="ru-RU" sz="3600" dirty="0"/>
          </a:p>
        </p:txBody>
      </p:sp>
      <p:sp>
        <p:nvSpPr>
          <p:cNvPr id="5" name="TextBox 4"/>
          <p:cNvSpPr txBox="1"/>
          <p:nvPr/>
        </p:nvSpPr>
        <p:spPr>
          <a:xfrm>
            <a:off x="0" y="222124"/>
            <a:ext cx="9144000" cy="615553"/>
          </a:xfrm>
          <a:prstGeom prst="rect">
            <a:avLst/>
          </a:prstGeom>
          <a:solidFill>
            <a:schemeClr val="accent3">
              <a:lumMod val="60000"/>
              <a:lumOff val="40000"/>
            </a:schemeClr>
          </a:solidFill>
        </p:spPr>
        <p:txBody>
          <a:bodyPr wrap="square">
            <a:spAutoFit/>
          </a:bodyPr>
          <a:lstStyle/>
          <a:p>
            <a:pPr algn="ctr">
              <a:buFont typeface="Arial" charset="0"/>
              <a:buNone/>
            </a:pPr>
            <a:r>
              <a:rPr lang="ru-RU" altLang="ru-RU" sz="3400" b="1" dirty="0" smtClean="0">
                <a:solidFill>
                  <a:prstClr val="black"/>
                </a:solidFill>
                <a:latin typeface="Arial" panose="020B0604020202020204" pitchFamily="34" charset="0"/>
                <a:cs typeface="Arial" panose="020B0604020202020204" pitchFamily="34" charset="0"/>
              </a:rPr>
              <a:t>Энергетическая эффективность</a:t>
            </a:r>
            <a:endParaRPr lang="ru-RU" sz="3200" dirty="0" smtClean="0">
              <a:solidFill>
                <a:srgbClr val="EEECE1">
                  <a:lumMod val="10000"/>
                </a:srgbClr>
              </a:solidFill>
            </a:endParaRPr>
          </a:p>
        </p:txBody>
      </p:sp>
      <p:cxnSp>
        <p:nvCxnSpPr>
          <p:cNvPr id="8" name="Прямая соединительная линия 7"/>
          <p:cNvCxnSpPr/>
          <p:nvPr/>
        </p:nvCxnSpPr>
        <p:spPr>
          <a:xfrm>
            <a:off x="287524" y="2636912"/>
            <a:ext cx="856895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Объект 1"/>
          <p:cNvSpPr txBox="1">
            <a:spLocks/>
          </p:cNvSpPr>
          <p:nvPr/>
        </p:nvSpPr>
        <p:spPr bwMode="auto">
          <a:xfrm>
            <a:off x="450953" y="2924944"/>
            <a:ext cx="8229600" cy="3384376"/>
          </a:xfrm>
          <a:prstGeom prst="rect">
            <a:avLst/>
          </a:prstGeom>
          <a:solidFill>
            <a:schemeClr val="accent5">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ru-RU" altLang="ru-RU" sz="3600" dirty="0">
                <a:latin typeface="Arial" panose="020B0604020202020204" pitchFamily="34" charset="0"/>
                <a:cs typeface="Arial" panose="020B0604020202020204" pitchFamily="34" charset="0"/>
              </a:rPr>
              <a:t>З</a:t>
            </a:r>
            <a:r>
              <a:rPr lang="ru-RU" altLang="ru-RU" sz="3600" dirty="0" smtClean="0">
                <a:latin typeface="Arial" panose="020B0604020202020204" pitchFamily="34" charset="0"/>
                <a:cs typeface="Arial" panose="020B0604020202020204" pitchFamily="34" charset="0"/>
              </a:rPr>
              <a:t>атраты </a:t>
            </a:r>
            <a:r>
              <a:rPr lang="ru-RU" altLang="ru-RU" sz="3600" dirty="0">
                <a:latin typeface="Arial" panose="020B0604020202020204" pitchFamily="34" charset="0"/>
                <a:cs typeface="Arial" panose="020B0604020202020204" pitchFamily="34" charset="0"/>
              </a:rPr>
              <a:t>энергетических ресурсов, </a:t>
            </a:r>
            <a:r>
              <a:rPr lang="ru-RU" altLang="ru-RU" sz="3600" dirty="0" smtClean="0">
                <a:latin typeface="Arial" panose="020B0604020202020204" pitchFamily="34" charset="0"/>
                <a:cs typeface="Arial" panose="020B0604020202020204" pitchFamily="34" charset="0"/>
              </a:rPr>
              <a:t>произведенных </a:t>
            </a:r>
            <a:r>
              <a:rPr lang="ru-RU" altLang="ru-RU" sz="3600" dirty="0">
                <a:latin typeface="Arial" panose="020B0604020202020204" pitchFamily="34" charset="0"/>
                <a:cs typeface="Arial" panose="020B0604020202020204" pitchFamily="34" charset="0"/>
              </a:rPr>
              <a:t>в целях получения такого эффекта, применительно к продукции, технологическому процессу, юридическому лицу, индивидуальному </a:t>
            </a:r>
            <a:r>
              <a:rPr lang="ru-RU" altLang="ru-RU" sz="3600" dirty="0" smtClean="0">
                <a:latin typeface="Arial" panose="020B0604020202020204" pitchFamily="34" charset="0"/>
                <a:cs typeface="Arial" panose="020B0604020202020204" pitchFamily="34" charset="0"/>
              </a:rPr>
              <a:t>предпринимателю</a:t>
            </a:r>
            <a:endParaRPr lang="ru-RU" altLang="ru-RU"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91756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2"/>
          <p:cNvSpPr>
            <a:spLocks noChangeArrowheads="1"/>
          </p:cNvSpPr>
          <p:nvPr/>
        </p:nvSpPr>
        <p:spPr bwMode="auto">
          <a:xfrm>
            <a:off x="-12291" y="15221"/>
            <a:ext cx="9144000" cy="821491"/>
          </a:xfrm>
          <a:prstGeom prst="rect">
            <a:avLst/>
          </a:prstGeom>
          <a:solidFill>
            <a:srgbClr val="EBF1DE"/>
          </a:solidFill>
          <a:ln w="9525">
            <a:noFill/>
            <a:miter lim="800000"/>
            <a:headEnd/>
            <a:tailEnd/>
          </a:ln>
        </p:spPr>
        <p:txBody>
          <a:bodyPr/>
          <a:lstStyle/>
          <a:p>
            <a:pPr algn="ctr"/>
            <a:r>
              <a:rPr lang="ru-RU" sz="3600" dirty="0">
                <a:ea typeface="Calibri" panose="020F0502020204030204" pitchFamily="34" charset="0"/>
                <a:cs typeface="Times New Roman" panose="02020603050405020304" pitchFamily="18" charset="0"/>
              </a:rPr>
              <a:t>Крупнопанельные здания </a:t>
            </a:r>
            <a:r>
              <a:rPr lang="ru-RU" sz="3600" dirty="0" smtClean="0">
                <a:ea typeface="Calibri" panose="020F0502020204030204" pitchFamily="34" charset="0"/>
                <a:cs typeface="Times New Roman" panose="02020603050405020304" pitchFamily="18" charset="0"/>
              </a:rPr>
              <a:t>серии 112              </a:t>
            </a:r>
            <a:r>
              <a:rPr lang="ru-RU" sz="2000" dirty="0" smtClean="0">
                <a:solidFill>
                  <a:schemeClr val="accent1">
                    <a:lumMod val="50000"/>
                  </a:schemeClr>
                </a:solidFill>
              </a:rPr>
              <a:t>	</a:t>
            </a:r>
          </a:p>
        </p:txBody>
      </p:sp>
      <p:pic>
        <p:nvPicPr>
          <p:cNvPr id="8" name="Рисунок 12" descr="SAT30479_00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45" y="2214642"/>
            <a:ext cx="4500000" cy="265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Рисунок 3"/>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620593" y="2225642"/>
            <a:ext cx="4500000" cy="2640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379726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2"/>
          <p:cNvSpPr>
            <a:spLocks noChangeArrowheads="1"/>
          </p:cNvSpPr>
          <p:nvPr/>
        </p:nvSpPr>
        <p:spPr bwMode="auto">
          <a:xfrm>
            <a:off x="-12291" y="15221"/>
            <a:ext cx="9144000" cy="821491"/>
          </a:xfrm>
          <a:prstGeom prst="rect">
            <a:avLst/>
          </a:prstGeom>
          <a:solidFill>
            <a:srgbClr val="EBF1DE"/>
          </a:solidFill>
          <a:ln w="9525">
            <a:noFill/>
            <a:miter lim="800000"/>
            <a:headEnd/>
            <a:tailEnd/>
          </a:ln>
        </p:spPr>
        <p:txBody>
          <a:bodyPr/>
          <a:lstStyle/>
          <a:p>
            <a:pPr algn="ctr"/>
            <a:r>
              <a:rPr lang="ru-RU" sz="3600" dirty="0">
                <a:ea typeface="Calibri" panose="020F0502020204030204" pitchFamily="34" charset="0"/>
                <a:cs typeface="Times New Roman" panose="02020603050405020304" pitchFamily="18" charset="0"/>
              </a:rPr>
              <a:t>Крупнопанельные здания </a:t>
            </a:r>
            <a:r>
              <a:rPr lang="ru-RU" sz="3600" dirty="0" smtClean="0">
                <a:ea typeface="Calibri" panose="020F0502020204030204" pitchFamily="34" charset="0"/>
                <a:cs typeface="Times New Roman" panose="02020603050405020304" pitchFamily="18" charset="0"/>
              </a:rPr>
              <a:t>серии 112              </a:t>
            </a:r>
            <a:r>
              <a:rPr lang="ru-RU" sz="2000" dirty="0" smtClean="0">
                <a:solidFill>
                  <a:schemeClr val="accent1">
                    <a:lumMod val="50000"/>
                  </a:schemeClr>
                </a:solidFill>
              </a:rPr>
              <a:t>	</a:t>
            </a:r>
          </a:p>
        </p:txBody>
      </p:sp>
      <p:graphicFrame>
        <p:nvGraphicFramePr>
          <p:cNvPr id="3" name="Объект 1"/>
          <p:cNvGraphicFramePr>
            <a:graphicFrameLocks/>
          </p:cNvGraphicFramePr>
          <p:nvPr>
            <p:extLst>
              <p:ext uri="{D42A27DB-BD31-4B8C-83A1-F6EECF244321}">
                <p14:modId xmlns:p14="http://schemas.microsoft.com/office/powerpoint/2010/main" xmlns="" val="1440844652"/>
              </p:ext>
            </p:extLst>
          </p:nvPr>
        </p:nvGraphicFramePr>
        <p:xfrm>
          <a:off x="236277" y="1319560"/>
          <a:ext cx="8646864" cy="45789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27804752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36195" name="Rectangle 3"/>
          <p:cNvSpPr>
            <a:spLocks noChangeArrowheads="1"/>
          </p:cNvSpPr>
          <p:nvPr/>
        </p:nvSpPr>
        <p:spPr bwMode="auto">
          <a:xfrm>
            <a:off x="0" y="1257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3619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136196" name="Picture 4"/>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14282" y="2714620"/>
            <a:ext cx="8743950" cy="914400"/>
          </a:xfrm>
          <a:prstGeom prst="rect">
            <a:avLst/>
          </a:prstGeom>
          <a:noFill/>
        </p:spPr>
      </p:pic>
      <p:sp>
        <p:nvSpPr>
          <p:cNvPr id="136198" name="Rectangle 6"/>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2"/>
          <p:cNvSpPr>
            <a:spLocks noGrp="1"/>
          </p:cNvSpPr>
          <p:nvPr>
            <p:ph idx="1"/>
          </p:nvPr>
        </p:nvSpPr>
        <p:spPr>
          <a:xfrm>
            <a:off x="539552" y="908720"/>
            <a:ext cx="8229600" cy="5102027"/>
          </a:xfrm>
        </p:spPr>
        <p:txBody>
          <a:bodyPr/>
          <a:lstStyle/>
          <a:p>
            <a:pPr marL="1085850" indent="-742950">
              <a:spcBef>
                <a:spcPts val="0"/>
              </a:spcBef>
              <a:buAutoNum type="arabicPeriod"/>
            </a:pPr>
            <a:r>
              <a:rPr lang="ru-RU" sz="3600" dirty="0" smtClean="0">
                <a:latin typeface="Arial" pitchFamily="34" charset="0"/>
                <a:cs typeface="Arial" pitchFamily="34" charset="0"/>
              </a:rPr>
              <a:t>Какие основные требования предъявляются к теплозащитной оболочке здания?</a:t>
            </a:r>
            <a:endParaRPr lang="en-US" sz="3600" dirty="0" smtClean="0">
              <a:latin typeface="Arial" pitchFamily="34" charset="0"/>
              <a:cs typeface="Arial" pitchFamily="34" charset="0"/>
            </a:endParaRPr>
          </a:p>
          <a:p>
            <a:pPr marL="1085850" indent="-742950">
              <a:spcBef>
                <a:spcPts val="0"/>
              </a:spcBef>
              <a:buAutoNum type="arabicPeriod"/>
            </a:pPr>
            <a:r>
              <a:rPr lang="ru-RU" sz="3600" dirty="0" smtClean="0">
                <a:latin typeface="Arial" pitchFamily="34" charset="0"/>
                <a:cs typeface="Arial" pitchFamily="34" charset="0"/>
              </a:rPr>
              <a:t>Оптимальная форма здания</a:t>
            </a:r>
          </a:p>
          <a:p>
            <a:pPr indent="0">
              <a:spcBef>
                <a:spcPts val="0"/>
              </a:spcBef>
              <a:buNone/>
            </a:pPr>
            <a:r>
              <a:rPr lang="ru-RU" sz="3600" dirty="0">
                <a:latin typeface="Arial" pitchFamily="34" charset="0"/>
                <a:cs typeface="Arial" pitchFamily="34" charset="0"/>
              </a:rPr>
              <a:t> </a:t>
            </a:r>
            <a:r>
              <a:rPr lang="ru-RU" sz="3600" dirty="0" smtClean="0">
                <a:latin typeface="Arial" pitchFamily="34" charset="0"/>
                <a:cs typeface="Arial" pitchFamily="34" charset="0"/>
              </a:rPr>
              <a:t>     </a:t>
            </a:r>
            <a:r>
              <a:rPr lang="ru-RU" sz="3600" u="sng" dirty="0" smtClean="0">
                <a:latin typeface="Arial" pitchFamily="34" charset="0"/>
                <a:cs typeface="Arial" pitchFamily="34" charset="0"/>
              </a:rPr>
              <a:t>                        ?____________</a:t>
            </a:r>
            <a:endParaRPr lang="ru-RU" sz="3600" dirty="0" smtClean="0">
              <a:latin typeface="Arial" pitchFamily="34" charset="0"/>
              <a:cs typeface="Arial" pitchFamily="34" charset="0"/>
            </a:endParaRPr>
          </a:p>
          <a:p>
            <a:pPr indent="0">
              <a:spcBef>
                <a:spcPts val="0"/>
              </a:spcBef>
              <a:buNone/>
            </a:pPr>
            <a:r>
              <a:rPr lang="ru-RU" sz="3600" dirty="0">
                <a:latin typeface="Arial" pitchFamily="34" charset="0"/>
                <a:cs typeface="Arial" pitchFamily="34" charset="0"/>
              </a:rPr>
              <a:t> </a:t>
            </a:r>
            <a:r>
              <a:rPr lang="ru-RU" sz="3600" dirty="0" smtClean="0">
                <a:latin typeface="Arial" pitchFamily="34" charset="0"/>
                <a:cs typeface="Arial" pitchFamily="34" charset="0"/>
              </a:rPr>
              <a:t>                             ?</a:t>
            </a:r>
          </a:p>
          <a:p>
            <a:pPr indent="0">
              <a:spcBef>
                <a:spcPts val="0"/>
              </a:spcBef>
              <a:buNone/>
            </a:pPr>
            <a:r>
              <a:rPr lang="ru-RU" sz="3600" dirty="0" smtClean="0">
                <a:latin typeface="Arial" pitchFamily="34" charset="0"/>
                <a:cs typeface="Arial" pitchFamily="34" charset="0"/>
              </a:rPr>
              <a:t> </a:t>
            </a:r>
            <a:endParaRPr lang="en-US" sz="3600" dirty="0" smtClean="0">
              <a:latin typeface="Arial" pitchFamily="34" charset="0"/>
              <a:cs typeface="Arial" pitchFamily="34" charset="0"/>
            </a:endParaRPr>
          </a:p>
          <a:p>
            <a:pPr marL="1085850" indent="-742950">
              <a:buAutoNum type="arabicPeriod"/>
            </a:pPr>
            <a:endParaRPr lang="ru-RU" sz="3600" dirty="0">
              <a:latin typeface="Arial" pitchFamily="34" charset="0"/>
              <a:cs typeface="Arial" pitchFamily="34" charset="0"/>
            </a:endParaRPr>
          </a:p>
        </p:txBody>
      </p:sp>
    </p:spTree>
    <p:extLst>
      <p:ext uri="{BB962C8B-B14F-4D97-AF65-F5344CB8AC3E}">
        <p14:creationId xmlns:p14="http://schemas.microsoft.com/office/powerpoint/2010/main" xmlns="" val="1057247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28596" y="214290"/>
            <a:ext cx="8715404" cy="5786478"/>
          </a:xfrm>
        </p:spPr>
        <p:txBody>
          <a:bodyPr/>
          <a:lstStyle/>
          <a:p>
            <a:pPr algn="l" eaLnBrk="1" hangingPunct="1"/>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r>
              <a:rPr lang="ru-RU" sz="2200" b="1" dirty="0" smtClean="0"/>
              <a:t/>
            </a:r>
            <a:br>
              <a:rPr lang="ru-RU" sz="2200" b="1" dirty="0" smtClean="0"/>
            </a:br>
            <a:endParaRPr lang="en-US" sz="2200" b="1" dirty="0" smtClean="0"/>
          </a:p>
        </p:txBody>
      </p:sp>
      <p:pic>
        <p:nvPicPr>
          <p:cNvPr id="8" name="Picture 2" descr="C:\Users\jester.ITF2\Desktop\Лист ФОн 2.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9" name="Заголовок 1"/>
          <p:cNvSpPr txBox="1">
            <a:spLocks/>
          </p:cNvSpPr>
          <p:nvPr/>
        </p:nvSpPr>
        <p:spPr bwMode="auto">
          <a:xfrm>
            <a:off x="714348" y="1500174"/>
            <a:ext cx="7772400" cy="31559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ru-RU" sz="3600" b="1" dirty="0" smtClean="0">
                <a:solidFill>
                  <a:schemeClr val="tx2">
                    <a:lumMod val="50000"/>
                  </a:schemeClr>
                </a:solidFill>
                <a:latin typeface="Arial" pitchFamily="34" charset="0"/>
                <a:ea typeface="+mj-ea"/>
                <a:cs typeface="Arial" pitchFamily="34" charset="0"/>
              </a:rPr>
              <a:t>Основные положения по теплозащите зданий в условиях Крайнего Севера</a:t>
            </a:r>
            <a:endParaRPr kumimoji="0" lang="ru-RU" sz="3600" b="1" i="0" u="none" strike="noStrike" kern="1200" cap="none" spc="0" normalizeH="0" baseline="0" noProof="0" dirty="0">
              <a:ln>
                <a:noFill/>
              </a:ln>
              <a:solidFill>
                <a:schemeClr val="tx2">
                  <a:lumMod val="50000"/>
                </a:schemeClr>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xmlns="" val="16714483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2060848"/>
            <a:ext cx="9144000" cy="4608512"/>
          </a:xfrm>
        </p:spPr>
        <p:txBody>
          <a:bodyPr/>
          <a:lstStyle/>
          <a:p>
            <a:pPr eaLnBrk="1" hangingPunct="1"/>
            <a:r>
              <a:rPr lang="ru-RU" dirty="0">
                <a:latin typeface="Arial" panose="020B0604020202020204" pitchFamily="34" charset="0"/>
                <a:cs typeface="Arial" panose="020B0604020202020204" pitchFamily="34" charset="0"/>
              </a:rPr>
              <a:t>Количество тепловой энергии, необходимое для компенсации </a:t>
            </a:r>
            <a:r>
              <a:rPr lang="ru-RU" dirty="0" err="1">
                <a:latin typeface="Arial" panose="020B0604020202020204" pitchFamily="34" charset="0"/>
                <a:cs typeface="Arial" panose="020B0604020202020204" pitchFamily="34" charset="0"/>
              </a:rPr>
              <a:t>теплопотерь</a:t>
            </a:r>
            <a:r>
              <a:rPr lang="ru-RU" dirty="0">
                <a:latin typeface="Arial" panose="020B0604020202020204" pitchFamily="34" charset="0"/>
                <a:cs typeface="Arial" panose="020B0604020202020204" pitchFamily="34" charset="0"/>
              </a:rPr>
              <a:t> здания за отопительный период с учетом воздухообмена и дополнительных тепловыделений при нормируемых параметрах теплового и воздушного режимов помещений в нем, отнесенное к единице площади или к единице отапливаемого объема</a:t>
            </a:r>
          </a:p>
        </p:txBody>
      </p:sp>
      <p:sp>
        <p:nvSpPr>
          <p:cNvPr id="4" name="TextBox 3"/>
          <p:cNvSpPr txBox="1"/>
          <p:nvPr/>
        </p:nvSpPr>
        <p:spPr>
          <a:xfrm>
            <a:off x="0" y="30084"/>
            <a:ext cx="9144000" cy="1754326"/>
          </a:xfrm>
          <a:prstGeom prst="rect">
            <a:avLst/>
          </a:prstGeom>
          <a:solidFill>
            <a:schemeClr val="accent3">
              <a:lumMod val="60000"/>
              <a:lumOff val="40000"/>
            </a:schemeClr>
          </a:solidFill>
        </p:spPr>
        <p:txBody>
          <a:bodyPr wrap="square">
            <a:spAutoFit/>
          </a:bodyPr>
          <a:lstStyle/>
          <a:p>
            <a:pPr algn="ctr"/>
            <a:r>
              <a:rPr lang="ru-RU" sz="3600" dirty="0"/>
              <a:t>Удельный расход тепловой энергии на отопление и вентиляцию здания за отопительный период</a:t>
            </a:r>
          </a:p>
        </p:txBody>
      </p:sp>
    </p:spTree>
    <p:extLst>
      <p:ext uri="{BB962C8B-B14F-4D97-AF65-F5344CB8AC3E}">
        <p14:creationId xmlns:p14="http://schemas.microsoft.com/office/powerpoint/2010/main" xmlns="" val="2239175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9843" t="30162" r="17648" b="11100"/>
          <a:stretch>
            <a:fillRect/>
          </a:stretch>
        </p:blipFill>
        <p:spPr bwMode="auto">
          <a:xfrm>
            <a:off x="500034" y="1857364"/>
            <a:ext cx="8215370" cy="4824900"/>
          </a:xfrm>
          <a:prstGeom prst="rect">
            <a:avLst/>
          </a:prstGeom>
          <a:noFill/>
          <a:ln w="9525">
            <a:noFill/>
            <a:miter lim="800000"/>
            <a:headEnd/>
            <a:tailEnd/>
          </a:ln>
          <a:effectLst/>
        </p:spPr>
      </p:pic>
      <p:sp>
        <p:nvSpPr>
          <p:cNvPr id="3" name="Прямоугольник 2"/>
          <p:cNvSpPr/>
          <p:nvPr/>
        </p:nvSpPr>
        <p:spPr>
          <a:xfrm>
            <a:off x="0" y="0"/>
            <a:ext cx="9144000" cy="1200329"/>
          </a:xfrm>
          <a:prstGeom prst="rect">
            <a:avLst/>
          </a:prstGeom>
          <a:solidFill>
            <a:schemeClr val="bg2">
              <a:lumMod val="75000"/>
            </a:schemeClr>
          </a:solidFill>
        </p:spPr>
        <p:txBody>
          <a:bodyPr wrap="square">
            <a:spAutoFit/>
          </a:bodyPr>
          <a:lstStyle/>
          <a:p>
            <a:pPr marL="352425" algn="ctr" fontAlgn="auto">
              <a:spcBef>
                <a:spcPts val="0"/>
              </a:spcBef>
              <a:spcAft>
                <a:spcPts val="0"/>
              </a:spcAft>
              <a:defRPr/>
            </a:pPr>
            <a:r>
              <a:rPr lang="ru-RU" sz="3600" dirty="0" smtClean="0"/>
              <a:t>Основной принцип </a:t>
            </a:r>
            <a:r>
              <a:rPr lang="ru-RU" sz="3600" dirty="0" err="1" smtClean="0"/>
              <a:t>энергоэффективного</a:t>
            </a:r>
            <a:r>
              <a:rPr lang="ru-RU" sz="3600" dirty="0" smtClean="0"/>
              <a:t> дома – сохранение энергии</a:t>
            </a:r>
            <a:endParaRPr lang="ru-RU" sz="36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9144000" cy="1200329"/>
          </a:xfrm>
          <a:prstGeom prst="rect">
            <a:avLst/>
          </a:prstGeom>
          <a:solidFill>
            <a:schemeClr val="bg2">
              <a:lumMod val="75000"/>
            </a:schemeClr>
          </a:solidFill>
        </p:spPr>
        <p:txBody>
          <a:bodyPr wrap="square">
            <a:spAutoFit/>
          </a:bodyPr>
          <a:lstStyle/>
          <a:p>
            <a:pPr marL="352425" algn="ctr" fontAlgn="auto">
              <a:spcBef>
                <a:spcPts val="0"/>
              </a:spcBef>
              <a:spcAft>
                <a:spcPts val="0"/>
              </a:spcAft>
              <a:defRPr/>
            </a:pPr>
            <a:r>
              <a:rPr lang="ru-RU" sz="3600" b="1" dirty="0" smtClean="0"/>
              <a:t>Основные направления экономии энергии</a:t>
            </a:r>
            <a:endParaRPr lang="ru-RU" sz="3600" b="1" dirty="0">
              <a:latin typeface="Arial" pitchFamily="34" charset="0"/>
              <a:cs typeface="Arial" pitchFamily="34" charset="0"/>
            </a:endParaRPr>
          </a:p>
        </p:txBody>
      </p:sp>
      <p:pic>
        <p:nvPicPr>
          <p:cNvPr id="20" name="Picture 2" descr="C:\Users\ИПТО_Саввинов ВМ\Pictures\6a0120a54ce378970b0120a74d387e970b.jpg"/>
          <p:cNvPicPr>
            <a:picLocks noChangeAspect="1" noChangeArrowheads="1"/>
          </p:cNvPicPr>
          <p:nvPr/>
        </p:nvPicPr>
        <p:blipFill>
          <a:blip r:embed="rId2" cstate="print"/>
          <a:srcRect l="11827" t="12397" r="17213" b="19421"/>
          <a:stretch>
            <a:fillRect/>
          </a:stretch>
        </p:blipFill>
        <p:spPr bwMode="auto">
          <a:xfrm>
            <a:off x="318854" y="2348880"/>
            <a:ext cx="571504" cy="523879"/>
          </a:xfrm>
          <a:prstGeom prst="rect">
            <a:avLst/>
          </a:prstGeom>
          <a:noFill/>
          <a:ln w="9525">
            <a:noFill/>
            <a:miter lim="800000"/>
            <a:headEnd/>
            <a:tailEnd/>
          </a:ln>
        </p:spPr>
      </p:pic>
      <p:sp>
        <p:nvSpPr>
          <p:cNvPr id="21" name="TextBox 20"/>
          <p:cNvSpPr txBox="1"/>
          <p:nvPr/>
        </p:nvSpPr>
        <p:spPr>
          <a:xfrm>
            <a:off x="1219607" y="1946554"/>
            <a:ext cx="7572428" cy="156966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r>
              <a:rPr lang="ru-RU" sz="3200" dirty="0" smtClean="0">
                <a:solidFill>
                  <a:schemeClr val="accent1">
                    <a:lumMod val="50000"/>
                  </a:schemeClr>
                </a:solidFill>
              </a:rPr>
              <a:t>Оптимальные архитектурные и объемно-планировочные решения зданий.</a:t>
            </a:r>
          </a:p>
        </p:txBody>
      </p:sp>
      <p:sp>
        <p:nvSpPr>
          <p:cNvPr id="22" name="TextBox 21"/>
          <p:cNvSpPr txBox="1"/>
          <p:nvPr/>
        </p:nvSpPr>
        <p:spPr>
          <a:xfrm>
            <a:off x="1217984" y="4234513"/>
            <a:ext cx="7572428" cy="207170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a:spAutoFit/>
          </a:bodyPr>
          <a:lstStyle/>
          <a:p>
            <a:pPr lvl="0"/>
            <a:r>
              <a:rPr lang="ru-RU" sz="3200" dirty="0" smtClean="0">
                <a:solidFill>
                  <a:schemeClr val="accent1">
                    <a:lumMod val="50000"/>
                  </a:schemeClr>
                </a:solidFill>
              </a:rPr>
              <a:t>Наружные ограждающие конструкции, обладающие повышенными теплозащитными показателями</a:t>
            </a:r>
          </a:p>
        </p:txBody>
      </p:sp>
      <p:pic>
        <p:nvPicPr>
          <p:cNvPr id="26" name="Picture 2" descr="C:\Users\ИПТО_Саввинов ВМ\Pictures\6a0120a54ce378970b0120a74d387e970b.jpg"/>
          <p:cNvPicPr>
            <a:picLocks noChangeAspect="1" noChangeArrowheads="1"/>
          </p:cNvPicPr>
          <p:nvPr/>
        </p:nvPicPr>
        <p:blipFill>
          <a:blip r:embed="rId2" cstate="print"/>
          <a:srcRect l="11827" t="12397" r="17213" b="19421"/>
          <a:stretch>
            <a:fillRect/>
          </a:stretch>
        </p:blipFill>
        <p:spPr bwMode="auto">
          <a:xfrm>
            <a:off x="323528" y="4759822"/>
            <a:ext cx="571504" cy="5238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25233</TotalTime>
  <Words>1803</Words>
  <Application>Microsoft Office PowerPoint</Application>
  <PresentationFormat>Экран (4:3)</PresentationFormat>
  <Paragraphs>151</Paragraphs>
  <Slides>64</Slides>
  <Notes>7</Notes>
  <HiddenSlides>0</HiddenSlides>
  <MMClips>1</MMClips>
  <ScaleCrop>false</ScaleCrop>
  <HeadingPairs>
    <vt:vector size="4" baseType="variant">
      <vt:variant>
        <vt:lpstr>Тема</vt:lpstr>
      </vt:variant>
      <vt:variant>
        <vt:i4>1</vt:i4>
      </vt:variant>
      <vt:variant>
        <vt:lpstr>Заголовки слайдов</vt:lpstr>
      </vt:variant>
      <vt:variant>
        <vt:i4>64</vt:i4>
      </vt:variant>
    </vt:vector>
  </HeadingPairs>
  <TitlesOfParts>
    <vt:vector size="65" baseType="lpstr">
      <vt:lpstr>Тема Office</vt:lpstr>
      <vt:lpstr>     </vt:lpstr>
      <vt:lpstr>     </vt:lpstr>
      <vt:lpstr>     </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lpstr>Слайд 26</vt:lpstr>
      <vt:lpstr>Слайд 27</vt:lpstr>
      <vt:lpstr>Слайд 28</vt:lpstr>
      <vt:lpstr>Слайд 29</vt:lpstr>
      <vt:lpstr>Слайд 30</vt:lpstr>
      <vt:lpstr>Слайд 31</vt:lpstr>
      <vt:lpstr>Слайд 32</vt:lpstr>
      <vt:lpstr>Слайд 33</vt:lpstr>
      <vt:lpstr>Слайд 34</vt:lpstr>
      <vt:lpstr>     </vt:lpstr>
      <vt:lpstr>Слайд 36</vt:lpstr>
      <vt:lpstr>Слайд 37</vt:lpstr>
      <vt:lpstr>Слайд 38</vt:lpstr>
      <vt:lpstr>Слайд 39</vt:lpstr>
      <vt:lpstr>Слайд 40</vt:lpstr>
      <vt:lpstr>Слайд 41</vt:lpstr>
      <vt:lpstr>Слайд 42</vt:lpstr>
      <vt:lpstr>Слайд 43</vt:lpstr>
      <vt:lpstr>Слайд 44</vt:lpstr>
      <vt:lpstr>Слайд 45</vt:lpstr>
      <vt:lpstr>Слайд 46</vt:lpstr>
      <vt:lpstr>Слайд 47</vt:lpstr>
      <vt:lpstr>Слайд 48</vt:lpstr>
      <vt:lpstr>Слайд 49</vt:lpstr>
      <vt:lpstr>Слайд 50</vt:lpstr>
      <vt:lpstr>Слайд 51</vt:lpstr>
      <vt:lpstr>Слайд 52</vt:lpstr>
      <vt:lpstr>Слайд 53</vt:lpstr>
      <vt:lpstr>Слайд 54</vt:lpstr>
      <vt:lpstr>Слайд 55</vt:lpstr>
      <vt:lpstr>Слайд 56</vt:lpstr>
      <vt:lpstr>Слайд 57</vt:lpstr>
      <vt:lpstr>Слайд 58</vt:lpstr>
      <vt:lpstr>Слайд 59</vt:lpstr>
      <vt:lpstr>Слайд 60</vt:lpstr>
      <vt:lpstr>Слайд 61</vt:lpstr>
      <vt:lpstr>Слайд 62</vt:lpstr>
      <vt:lpstr>Слайд 63</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ИПТО_Саввинов ВМ</dc:creator>
  <cp:lastModifiedBy>dekan1</cp:lastModifiedBy>
  <cp:revision>1106</cp:revision>
  <cp:lastPrinted>2012-08-31T03:36:23Z</cp:lastPrinted>
  <dcterms:created xsi:type="dcterms:W3CDTF">2012-08-27T00:59:16Z</dcterms:created>
  <dcterms:modified xsi:type="dcterms:W3CDTF">2018-03-28T00:34:54Z</dcterms:modified>
</cp:coreProperties>
</file>